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4"/>
  </p:sldMasterIdLst>
  <p:notesMasterIdLst>
    <p:notesMasterId r:id="rId42"/>
  </p:notesMasterIdLst>
  <p:handoutMasterIdLst>
    <p:handoutMasterId r:id="rId43"/>
  </p:handoutMasterIdLst>
  <p:sldIdLst>
    <p:sldId id="256" r:id="rId5"/>
    <p:sldId id="387" r:id="rId6"/>
    <p:sldId id="375" r:id="rId7"/>
    <p:sldId id="376" r:id="rId8"/>
    <p:sldId id="377" r:id="rId9"/>
    <p:sldId id="378" r:id="rId10"/>
    <p:sldId id="355" r:id="rId11"/>
    <p:sldId id="379" r:id="rId12"/>
    <p:sldId id="390" r:id="rId13"/>
    <p:sldId id="380" r:id="rId14"/>
    <p:sldId id="373" r:id="rId15"/>
    <p:sldId id="381" r:id="rId16"/>
    <p:sldId id="368" r:id="rId17"/>
    <p:sldId id="369" r:id="rId18"/>
    <p:sldId id="367" r:id="rId19"/>
    <p:sldId id="366" r:id="rId20"/>
    <p:sldId id="269" r:id="rId21"/>
    <p:sldId id="384" r:id="rId22"/>
    <p:sldId id="354" r:id="rId23"/>
    <p:sldId id="370" r:id="rId24"/>
    <p:sldId id="371" r:id="rId25"/>
    <p:sldId id="391" r:id="rId26"/>
    <p:sldId id="372" r:id="rId27"/>
    <p:sldId id="388" r:id="rId28"/>
    <p:sldId id="389" r:id="rId29"/>
    <p:sldId id="392" r:id="rId30"/>
    <p:sldId id="257" r:id="rId31"/>
    <p:sldId id="393" r:id="rId32"/>
    <p:sldId id="394" r:id="rId33"/>
    <p:sldId id="395" r:id="rId34"/>
    <p:sldId id="258" r:id="rId35"/>
    <p:sldId id="259" r:id="rId36"/>
    <p:sldId id="396" r:id="rId37"/>
    <p:sldId id="397" r:id="rId38"/>
    <p:sldId id="398" r:id="rId39"/>
    <p:sldId id="399" r:id="rId40"/>
    <p:sldId id="400" r:id="rId41"/>
  </p:sldIdLst>
  <p:sldSz cx="12198350" cy="6858000"/>
  <p:notesSz cx="6858000" cy="9144000"/>
  <p:embeddedFontLst>
    <p:embeddedFont>
      <p:font typeface="Ara Hamah Alfidaa" pitchFamily="2" charset="-78"/>
      <p:regular r:id="rId44"/>
      <p:bold r:id="rId45"/>
      <p:italic r:id="rId46"/>
      <p:boldItalic r:id="rId47"/>
    </p:embeddedFont>
    <p:embeddedFont>
      <p:font typeface="Arimo" panose="020B0604020202020204" pitchFamily="34" charset="0"/>
      <p:regular r:id="rId48"/>
      <p:bold r:id="rId49"/>
      <p:italic r:id="rId50"/>
      <p:boldItalic r:id="rId51"/>
    </p:embeddedFont>
    <p:embeddedFont>
      <p:font typeface="Bierstadt" panose="020B0004020202020204" pitchFamily="34" charset="0"/>
      <p:regular r:id="rId52"/>
      <p:bold r:id="rId53"/>
      <p:italic r:id="rId54"/>
    </p:embeddedFont>
    <p:embeddedFont>
      <p:font typeface="Georgia" panose="02040502050405020303" pitchFamily="18" charset="0"/>
      <p:regular r:id="rId55"/>
      <p:bold r:id="rId56"/>
      <p:italic r:id="rId57"/>
      <p:boldItalic r:id="rId58"/>
    </p:embeddedFont>
    <p:embeddedFont>
      <p:font typeface="Minion" panose="02000503070000020003" pitchFamily="2" charset="0"/>
      <p:regular r:id="rId59"/>
      <p:bold r:id="rId60"/>
      <p:italic r:id="rId61"/>
      <p:boldItalic r:id="rId62"/>
    </p:embeddedFont>
    <p:embeddedFont>
      <p:font typeface="Neue Haas Grotesk Text Pro" panose="020B0504020202020204" pitchFamily="34" charset="77"/>
      <p:regular r:id="rId63"/>
      <p:bold r:id="rId64"/>
    </p:embeddedFont>
    <p:embeddedFont>
      <p:font typeface="Roboto" panose="02000000000000000000" pitchFamily="2" charset="0"/>
      <p:regular r:id="rId65"/>
      <p:bold r:id="rId66"/>
      <p:italic r:id="rId67"/>
      <p:boldItalic r:id="rId68"/>
    </p:embeddedFont>
    <p:embeddedFont>
      <p:font typeface="TT Chocolates" panose="02000503020000020003" pitchFamily="2" charset="77"/>
      <p:regular r:id="rId69"/>
      <p:bold r:id="rId70"/>
      <p:italic r:id="rId71"/>
      <p:boldItalic r:id="rId72"/>
    </p:embeddedFont>
    <p:embeddedFont>
      <p:font typeface="TT Chocolates Italics" panose="02000503020000090003" pitchFamily="2" charset="77"/>
      <p:regular r:id="rId73"/>
      <p:bold r:id="rId74"/>
      <p:italic r:id="rId75"/>
      <p:boldItalic r:id="rId76"/>
    </p:embeddedFont>
    <p:embeddedFont>
      <p:font typeface="Verdana" panose="020B0604030504040204" pitchFamily="34" charset="0"/>
      <p:regular r:id="rId77"/>
      <p:bold r:id="rId78"/>
      <p:italic r:id="rId79"/>
      <p:boldItalic r:id="rId80"/>
    </p:embeddedFont>
  </p:embeddedFontLst>
  <p:custDataLst>
    <p:tags r:id="rId81"/>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95EC69-E16F-F146-BECC-DA031B31DE55}">
          <p14:sldIdLst>
            <p14:sldId id="256"/>
            <p14:sldId id="387"/>
            <p14:sldId id="375"/>
            <p14:sldId id="376"/>
            <p14:sldId id="377"/>
            <p14:sldId id="378"/>
            <p14:sldId id="355"/>
            <p14:sldId id="379"/>
            <p14:sldId id="390"/>
            <p14:sldId id="380"/>
            <p14:sldId id="373"/>
            <p14:sldId id="381"/>
            <p14:sldId id="368"/>
            <p14:sldId id="369"/>
            <p14:sldId id="367"/>
            <p14:sldId id="366"/>
            <p14:sldId id="269"/>
            <p14:sldId id="384"/>
            <p14:sldId id="354"/>
            <p14:sldId id="370"/>
            <p14:sldId id="371"/>
            <p14:sldId id="391"/>
            <p14:sldId id="372"/>
            <p14:sldId id="388"/>
            <p14:sldId id="389"/>
            <p14:sldId id="392"/>
            <p14:sldId id="257"/>
            <p14:sldId id="393"/>
            <p14:sldId id="394"/>
            <p14:sldId id="395"/>
            <p14:sldId id="258"/>
            <p14:sldId id="259"/>
            <p14:sldId id="396"/>
            <p14:sldId id="397"/>
            <p14:sldId id="398"/>
            <p14:sldId id="399"/>
            <p14:sldId id="400"/>
          </p14:sldIdLst>
        </p14:section>
      </p14:sectionLst>
    </p:ex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1F544F-7139-9446-AA35-3B330DA7F2DE}" v="3" dt="2024-03-13T22:35:51.2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8" autoAdjust="0"/>
    <p:restoredTop sz="83265"/>
  </p:normalViewPr>
  <p:slideViewPr>
    <p:cSldViewPr>
      <p:cViewPr varScale="1">
        <p:scale>
          <a:sx n="105" d="100"/>
          <a:sy n="105" d="100"/>
        </p:scale>
        <p:origin x="1376" y="200"/>
      </p:cViewPr>
      <p:guideLst>
        <p:guide orient="horz" pos="2160"/>
        <p:guide pos="3842"/>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notesMaster" Target="notesMasters/notesMaster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font" Target="fonts/font36.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4.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font" Target="fonts/font37.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tags" Target="tags/tag1.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3.xml"/><Relationship Id="rId71" Type="http://schemas.openxmlformats.org/officeDocument/2006/relationships/font" Target="fonts/font2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font" Target="fonts/font2.fntdata"/><Relationship Id="rId66" Type="http://schemas.openxmlformats.org/officeDocument/2006/relationships/font" Target="fonts/font23.fntdata"/><Relationship Id="rId61" Type="http://schemas.openxmlformats.org/officeDocument/2006/relationships/font" Target="fonts/font18.fntdata"/><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68446-54CF-4267-A5BD-FA01909E96A2}" type="datetimeFigureOut">
              <a:rPr lang="nl-NL" smtClean="0"/>
              <a:t>21-02-2025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21-02-2025</a:t>
            </a:fld>
            <a:endParaRPr lang="nl-NL"/>
          </a:p>
        </p:txBody>
      </p:sp>
      <p:sp>
        <p:nvSpPr>
          <p:cNvPr id="4" name="Tijdelijke aanduiding voor dia-afbeelding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0</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Multimodality</a:t>
            </a:r>
          </a:p>
        </p:txBody>
      </p:sp>
      <p:sp>
        <p:nvSpPr>
          <p:cNvPr id="4" name="Slide Number Placeholder 3"/>
          <p:cNvSpPr>
            <a:spLocks noGrp="1"/>
          </p:cNvSpPr>
          <p:nvPr>
            <p:ph type="sldNum" sz="quarter" idx="5"/>
          </p:nvPr>
        </p:nvSpPr>
        <p:spPr/>
        <p:txBody>
          <a:bodyPr/>
          <a:lstStyle/>
          <a:p>
            <a:fld id="{DC513D55-1751-2642-A578-5C5E42DAA705}" type="slidenum">
              <a:rPr lang="en-US" smtClean="0"/>
              <a:t>11</a:t>
            </a:fld>
            <a:endParaRPr lang="en-US"/>
          </a:p>
        </p:txBody>
      </p:sp>
    </p:spTree>
    <p:extLst>
      <p:ext uri="{BB962C8B-B14F-4D97-AF65-F5344CB8AC3E}">
        <p14:creationId xmlns:p14="http://schemas.microsoft.com/office/powerpoint/2010/main" val="3856331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Storytelling device - </a:t>
            </a:r>
            <a:r>
              <a:rPr lang="en-GB" b="0" i="0" dirty="0">
                <a:solidFill>
                  <a:srgbClr val="374151"/>
                </a:solidFill>
                <a:effectLst/>
                <a:latin typeface="Söhne"/>
              </a:rPr>
              <a:t>fully immersive, interactive experience within a digitally created environment.</a:t>
            </a:r>
            <a:endParaRPr lang="en-US" dirty="0"/>
          </a:p>
          <a:p>
            <a:r>
              <a:rPr lang="en-US" dirty="0"/>
              <a:t>VR, AR, 360 Videos </a:t>
            </a:r>
          </a:p>
          <a:p>
            <a:endParaRPr lang="en-US" dirty="0"/>
          </a:p>
          <a:p>
            <a:r>
              <a:rPr lang="en-US" dirty="0"/>
              <a:t>360 </a:t>
            </a:r>
          </a:p>
          <a:p>
            <a:r>
              <a:rPr lang="en-US" dirty="0"/>
              <a:t>Passive interaction </a:t>
            </a:r>
          </a:p>
          <a:p>
            <a:r>
              <a:rPr lang="en-US" dirty="0"/>
              <a:t>Fixed perspective</a:t>
            </a:r>
          </a:p>
          <a:p>
            <a:endParaRPr lang="en-US" dirty="0"/>
          </a:p>
          <a:p>
            <a:r>
              <a:rPr lang="en-US" dirty="0"/>
              <a:t>VR </a:t>
            </a:r>
          </a:p>
          <a:p>
            <a:r>
              <a:rPr lang="en-US" dirty="0"/>
              <a:t>Full immersion </a:t>
            </a:r>
          </a:p>
          <a:p>
            <a:r>
              <a:rPr lang="en-US" dirty="0"/>
              <a:t>Interactive experience </a:t>
            </a:r>
          </a:p>
          <a:p>
            <a:endParaRPr lang="en-US" dirty="0"/>
          </a:p>
          <a:p>
            <a:r>
              <a:rPr lang="en-US" dirty="0"/>
              <a:t>Nonny de la Pena 2009 Hunger in America </a:t>
            </a:r>
          </a:p>
          <a:p>
            <a:endParaRPr lang="en-US" dirty="0"/>
          </a:p>
          <a:p>
            <a:r>
              <a:rPr lang="en-GB" b="0" i="0" dirty="0">
                <a:solidFill>
                  <a:srgbClr val="4C4C4C"/>
                </a:solidFill>
                <a:effectLst/>
                <a:latin typeface="bernino-regular"/>
              </a:rPr>
              <a:t>Feeling present in an experience generates empathy on the part of the viewer toward the characters depicted.</a:t>
            </a:r>
            <a:endParaRPr lang="en-US" dirty="0"/>
          </a:p>
        </p:txBody>
      </p:sp>
      <p:sp>
        <p:nvSpPr>
          <p:cNvPr id="4" name="Slide Number Placeholder 3"/>
          <p:cNvSpPr>
            <a:spLocks noGrp="1"/>
          </p:cNvSpPr>
          <p:nvPr>
            <p:ph type="sldNum" sz="quarter" idx="5"/>
          </p:nvPr>
        </p:nvSpPr>
        <p:spPr/>
        <p:txBody>
          <a:bodyPr/>
          <a:lstStyle/>
          <a:p>
            <a:fld id="{DC513D55-1751-2642-A578-5C5E42DAA705}" type="slidenum">
              <a:rPr lang="en-US" smtClean="0"/>
              <a:t>14</a:t>
            </a:fld>
            <a:endParaRPr lang="en-US"/>
          </a:p>
        </p:txBody>
      </p:sp>
    </p:spTree>
    <p:extLst>
      <p:ext uri="{BB962C8B-B14F-4D97-AF65-F5344CB8AC3E}">
        <p14:creationId xmlns:p14="http://schemas.microsoft.com/office/powerpoint/2010/main" val="3330821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0">
                <a:effectLst/>
                <a:latin typeface="Times New Roman" panose="02020603050405020304" pitchFamily="18" charset="0"/>
                <a:ea typeface="Calibri" panose="020F0502020204030204" pitchFamily="34" charset="0"/>
              </a:rPr>
              <a:t>Th</a:t>
            </a:r>
            <a:r>
              <a:rPr lang="en-US" sz="1800" kern="0">
                <a:effectLst/>
                <a:latin typeface="Times New Roman" panose="02020603050405020304" pitchFamily="18" charset="0"/>
                <a:ea typeface="Calibri" panose="020F0502020204030204" pitchFamily="34" charset="0"/>
              </a:rPr>
              <a:t>e</a:t>
            </a:r>
            <a:r>
              <a:rPr lang="en-NL" sz="1800" kern="0">
                <a:effectLst/>
                <a:latin typeface="Times New Roman" panose="02020603050405020304" pitchFamily="18" charset="0"/>
                <a:ea typeface="Calibri" panose="020F0502020204030204" pitchFamily="34" charset="0"/>
              </a:rPr>
              <a:t> sense of presence has led to the identification of two types of immersion: spatial immersion </a:t>
            </a:r>
            <a:r>
              <a:rPr lang="en-US" sz="1800" kern="0">
                <a:effectLst/>
                <a:latin typeface="Times New Roman" panose="02020603050405020304" pitchFamily="18" charset="0"/>
                <a:ea typeface="Calibri" panose="020F0502020204030204" pitchFamily="34" charset="0"/>
              </a:rPr>
              <a:t>(e.g., </a:t>
            </a:r>
            <a:r>
              <a:rPr lang="en-US" sz="1800" kern="0">
                <a:solidFill>
                  <a:srgbClr val="374151"/>
                </a:solidFill>
                <a:effectLst/>
                <a:latin typeface="Times New Roman" panose="02020603050405020304" pitchFamily="18" charset="0"/>
                <a:ea typeface="Calibri" panose="020F0502020204030204" pitchFamily="34" charset="0"/>
              </a:rPr>
              <a:t>e</a:t>
            </a:r>
            <a:r>
              <a:rPr lang="en-NL" sz="1800" kern="0">
                <a:solidFill>
                  <a:srgbClr val="374151"/>
                </a:solidFill>
                <a:effectLst/>
                <a:latin typeface="Times New Roman" panose="02020603050405020304" pitchFamily="18" charset="0"/>
                <a:ea typeface="Calibri" panose="020F0502020204030204" pitchFamily="34" charset="0"/>
              </a:rPr>
              <a:t>xperiencing a sensation </a:t>
            </a:r>
            <a:r>
              <a:rPr lang="en-US" sz="1800" kern="0">
                <a:solidFill>
                  <a:srgbClr val="374151"/>
                </a:solidFill>
                <a:effectLst/>
                <a:latin typeface="Times New Roman" panose="02020603050405020304" pitchFamily="18" charset="0"/>
                <a:ea typeface="Calibri" panose="020F0502020204030204" pitchFamily="34" charset="0"/>
              </a:rPr>
              <a:t>similar</a:t>
            </a:r>
            <a:r>
              <a:rPr lang="en-NL" sz="1800" kern="0">
                <a:solidFill>
                  <a:srgbClr val="374151"/>
                </a:solidFill>
                <a:effectLst/>
                <a:latin typeface="Times New Roman" panose="02020603050405020304" pitchFamily="18" charset="0"/>
                <a:ea typeface="Calibri" panose="020F0502020204030204" pitchFamily="34" charset="0"/>
              </a:rPr>
              <a:t> to flying due to the camera's </a:t>
            </a:r>
            <a:r>
              <a:rPr lang="en-US" sz="1800" kern="0">
                <a:solidFill>
                  <a:srgbClr val="374151"/>
                </a:solidFill>
                <a:effectLst/>
                <a:latin typeface="Times New Roman" panose="02020603050405020304" pitchFamily="18" charset="0"/>
                <a:ea typeface="Calibri" panose="020F0502020204030204" pitchFamily="34" charset="0"/>
              </a:rPr>
              <a:t>position</a:t>
            </a:r>
            <a:r>
              <a:rPr lang="en-US" sz="1800" kern="0">
                <a:effectLst/>
                <a:latin typeface="Times New Roman" panose="02020603050405020304" pitchFamily="18" charset="0"/>
                <a:ea typeface="Calibri" panose="020F0502020204030204" pitchFamily="34" charset="0"/>
              </a:rPr>
              <a:t>) </a:t>
            </a:r>
            <a:r>
              <a:rPr lang="en-NL" sz="1800" kern="0">
                <a:effectLst/>
                <a:latin typeface="Times New Roman" panose="02020603050405020304" pitchFamily="18" charset="0"/>
                <a:ea typeface="Calibri" panose="020F0502020204030204" pitchFamily="34" charset="0"/>
              </a:rPr>
              <a:t>and emotional immersion</a:t>
            </a:r>
            <a:r>
              <a:rPr lang="en-US" sz="1800" kern="0">
                <a:effectLst/>
                <a:latin typeface="Times New Roman" panose="02020603050405020304" pitchFamily="18" charset="0"/>
                <a:ea typeface="Calibri" panose="020F0502020204030204" pitchFamily="34" charset="0"/>
              </a:rPr>
              <a:t> (e.g., feeling sadness for a character in the story due to the narrative content)</a:t>
            </a:r>
            <a:r>
              <a:rPr lang="en-NL">
                <a:effectLst/>
              </a:rPr>
              <a:t> </a:t>
            </a:r>
          </a:p>
          <a:p>
            <a:endParaRPr lang="en-NL">
              <a:effectLst/>
            </a:endParaRPr>
          </a:p>
          <a:p>
            <a:r>
              <a:rPr lang="en-NL" sz="1800" kern="0">
                <a:effectLst/>
                <a:latin typeface="Times New Roman" panose="02020603050405020304" pitchFamily="18" charset="0"/>
                <a:ea typeface="Calibri" panose="020F0502020204030204" pitchFamily="34" charset="0"/>
              </a:rPr>
              <a:t>Moreover, immersion can also have cognitive effects, enhancing cognitive access to information. Cognitive access refers to the ease with which information is processed upon exposure, and it serves as a precursor to media consumption outcomes, such as learning and persuasion</a:t>
            </a:r>
            <a:r>
              <a:rPr lang="en-NL">
                <a:effectLst/>
              </a:rPr>
              <a:t> </a:t>
            </a:r>
            <a:endParaRPr lang="en-US"/>
          </a:p>
        </p:txBody>
      </p:sp>
      <p:sp>
        <p:nvSpPr>
          <p:cNvPr id="4" name="Slide Number Placeholder 3"/>
          <p:cNvSpPr>
            <a:spLocks noGrp="1"/>
          </p:cNvSpPr>
          <p:nvPr>
            <p:ph type="sldNum" sz="quarter" idx="5"/>
          </p:nvPr>
        </p:nvSpPr>
        <p:spPr/>
        <p:txBody>
          <a:bodyPr/>
          <a:lstStyle/>
          <a:p>
            <a:fld id="{DC513D55-1751-2642-A578-5C5E42DAA705}" type="slidenum">
              <a:rPr lang="en-US" smtClean="0"/>
              <a:t>15</a:t>
            </a:fld>
            <a:endParaRPr lang="en-US"/>
          </a:p>
        </p:txBody>
      </p:sp>
    </p:spTree>
    <p:extLst>
      <p:ext uri="{BB962C8B-B14F-4D97-AF65-F5344CB8AC3E}">
        <p14:creationId xmlns:p14="http://schemas.microsoft.com/office/powerpoint/2010/main" val="483404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else would you like to see journalism VR examples? </a:t>
            </a:r>
          </a:p>
        </p:txBody>
      </p:sp>
      <p:sp>
        <p:nvSpPr>
          <p:cNvPr id="4" name="Slide Number Placeholder 3"/>
          <p:cNvSpPr>
            <a:spLocks noGrp="1"/>
          </p:cNvSpPr>
          <p:nvPr>
            <p:ph type="sldNum" sz="quarter" idx="5"/>
          </p:nvPr>
        </p:nvSpPr>
        <p:spPr/>
        <p:txBody>
          <a:bodyPr/>
          <a:lstStyle/>
          <a:p>
            <a:fld id="{DC513D55-1751-2642-A578-5C5E42DAA705}" type="slidenum">
              <a:rPr lang="en-US" smtClean="0"/>
              <a:t>16</a:t>
            </a:fld>
            <a:endParaRPr lang="en-US"/>
          </a:p>
        </p:txBody>
      </p:sp>
    </p:spTree>
    <p:extLst>
      <p:ext uri="{BB962C8B-B14F-4D97-AF65-F5344CB8AC3E}">
        <p14:creationId xmlns:p14="http://schemas.microsoft.com/office/powerpoint/2010/main" val="3387845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FFFFFF"/>
                </a:solidFill>
                <a:effectLst/>
                <a:latin typeface="Roboto" panose="020F0502020204030204" pitchFamily="34" charset="0"/>
              </a:rPr>
              <a:t>War has driven 30 million children from their homes. These are the stories of three of them. </a:t>
            </a:r>
          </a:p>
          <a:p>
            <a:r>
              <a:rPr lang="en-GB" b="0" i="0">
                <a:solidFill>
                  <a:srgbClr val="FFFFFF"/>
                </a:solidFill>
                <a:effectLst/>
                <a:latin typeface="Roboto" panose="020F0502020204030204" pitchFamily="34" charset="0"/>
              </a:rPr>
              <a:t>Ukraine</a:t>
            </a:r>
          </a:p>
          <a:p>
            <a:r>
              <a:rPr lang="en-GB"/>
              <a:t>South Sudan</a:t>
            </a:r>
          </a:p>
          <a:p>
            <a:r>
              <a:rPr lang="en-GB"/>
              <a:t>Syria</a:t>
            </a:r>
            <a:br>
              <a:rPr lang="en-GB"/>
            </a:br>
            <a:endParaRPr lang="en-US"/>
          </a:p>
        </p:txBody>
      </p:sp>
      <p:sp>
        <p:nvSpPr>
          <p:cNvPr id="4" name="Slide Number Placeholder 3"/>
          <p:cNvSpPr>
            <a:spLocks noGrp="1"/>
          </p:cNvSpPr>
          <p:nvPr>
            <p:ph type="sldNum" sz="quarter" idx="5"/>
          </p:nvPr>
        </p:nvSpPr>
        <p:spPr/>
        <p:txBody>
          <a:bodyPr/>
          <a:lstStyle/>
          <a:p>
            <a:fld id="{DC513D55-1751-2642-A578-5C5E42DAA705}" type="slidenum">
              <a:rPr lang="en-US" smtClean="0"/>
              <a:t>17</a:t>
            </a:fld>
            <a:endParaRPr lang="en-US"/>
          </a:p>
        </p:txBody>
      </p:sp>
    </p:spTree>
    <p:extLst>
      <p:ext uri="{BB962C8B-B14F-4D97-AF65-F5344CB8AC3E}">
        <p14:creationId xmlns:p14="http://schemas.microsoft.com/office/powerpoint/2010/main" val="714873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513D55-1751-2642-A578-5C5E42DAA705}" type="slidenum">
              <a:rPr lang="en-US" smtClean="0"/>
              <a:t>18</a:t>
            </a:fld>
            <a:endParaRPr lang="en-US"/>
          </a:p>
        </p:txBody>
      </p:sp>
    </p:spTree>
    <p:extLst>
      <p:ext uri="{BB962C8B-B14F-4D97-AF65-F5344CB8AC3E}">
        <p14:creationId xmlns:p14="http://schemas.microsoft.com/office/powerpoint/2010/main" val="2334725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a:solidFill>
                  <a:srgbClr val="000000"/>
                </a:solidFill>
                <a:effectLst/>
                <a:latin typeface="Times New Roman" panose="02020603050405020304" pitchFamily="18" charset="0"/>
                <a:ea typeface="Arial" panose="020B0604020202020204" pitchFamily="34" charset="0"/>
              </a:rPr>
              <a:t>immersive journalism environments can stockpile multiple forms and massive amounts of user data</a:t>
            </a:r>
            <a:r>
              <a:rPr lang="en-NL">
                <a:effectLst/>
              </a:rPr>
              <a:t> </a:t>
            </a:r>
            <a:endParaRPr lang="en-US"/>
          </a:p>
        </p:txBody>
      </p:sp>
      <p:sp>
        <p:nvSpPr>
          <p:cNvPr id="4" name="Slide Number Placeholder 3"/>
          <p:cNvSpPr>
            <a:spLocks noGrp="1"/>
          </p:cNvSpPr>
          <p:nvPr>
            <p:ph type="sldNum" sz="quarter" idx="5"/>
          </p:nvPr>
        </p:nvSpPr>
        <p:spPr/>
        <p:txBody>
          <a:bodyPr/>
          <a:lstStyle/>
          <a:p>
            <a:fld id="{DC513D55-1751-2642-A578-5C5E42DAA705}" type="slidenum">
              <a:rPr lang="en-US" smtClean="0"/>
              <a:t>22</a:t>
            </a:fld>
            <a:endParaRPr lang="en-US"/>
          </a:p>
        </p:txBody>
      </p:sp>
    </p:spTree>
    <p:extLst>
      <p:ext uri="{BB962C8B-B14F-4D97-AF65-F5344CB8AC3E}">
        <p14:creationId xmlns:p14="http://schemas.microsoft.com/office/powerpoint/2010/main" val="2095726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9842F-EBFB-39B1-B35D-F62268290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90D03-42E0-DBDC-5871-FC2B93929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AD5C4-F1F9-B9D6-B0C6-FB7D5F19EB56}"/>
              </a:ext>
            </a:extLst>
          </p:cNvPr>
          <p:cNvSpPr>
            <a:spLocks noGrp="1"/>
          </p:cNvSpPr>
          <p:nvPr>
            <p:ph type="body" idx="1"/>
          </p:nvPr>
        </p:nvSpPr>
        <p:spPr/>
        <p:txBody>
          <a:bodyPr/>
          <a:lstStyle/>
          <a:p>
            <a:pPr algn="l"/>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MR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brengt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elementen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uit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echte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wereld</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digitale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elementen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samen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In mixed reality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communiceert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u met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manipuleert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u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zowel</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fysieke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als</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virtuele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items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omgevingen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met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behulp</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van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detectie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beeldvormingstechnologieën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van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volgende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generatie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Met Mixed Reality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kunt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u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wereld</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om u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heen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zien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uzelf</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onderdompelen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zelfs</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als</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u met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uw</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eigen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handen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met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virtuele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omgeving</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communiceert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dat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allemaal</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zonder</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ooit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uw</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headset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af</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te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zetten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Het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biedt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mogelijkheid</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om met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één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voet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(of hand) in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echte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wereld</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te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staan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andere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op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denkbeeldige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plek</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waarbij</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basisconcepten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tussen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echt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denkbeeldig</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worden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afgebroken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ervaring</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wordt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geboden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die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manier</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waarop</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je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vandaag</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dag</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speelt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werkt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kan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veranderen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a:extLst>
              <a:ext uri="{FF2B5EF4-FFF2-40B4-BE49-F238E27FC236}">
                <a16:creationId xmlns:a16="http://schemas.microsoft.com/office/drawing/2014/main" id="{3981F87B-44C3-13D5-638F-C867639767A8}"/>
              </a:ext>
            </a:extLst>
          </p:cNvPr>
          <p:cNvSpPr>
            <a:spLocks noGrp="1"/>
          </p:cNvSpPr>
          <p:nvPr>
            <p:ph type="sldNum" sz="quarter" idx="5"/>
          </p:nvPr>
        </p:nvSpPr>
        <p:spPr/>
        <p:txBody>
          <a:bodyPr/>
          <a:lstStyle/>
          <a:p>
            <a:fld id="{DC513D55-1751-2642-A578-5C5E42DAA705}" type="slidenum">
              <a:rPr lang="en-US" smtClean="0"/>
              <a:t>23</a:t>
            </a:fld>
            <a:endParaRPr lang="en-US"/>
          </a:p>
        </p:txBody>
      </p:sp>
    </p:spTree>
    <p:extLst>
      <p:ext uri="{BB962C8B-B14F-4D97-AF65-F5344CB8AC3E}">
        <p14:creationId xmlns:p14="http://schemas.microsoft.com/office/powerpoint/2010/main" val="2661721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37eaefd9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37eaefd9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81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7eaefd9ce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7eaefd9ce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6402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1FEC8-74A6-859C-D465-3E4D3A721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0F769-3391-6F39-D9BB-7A6E6A4FD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40D995-85A6-1FC5-1841-E96287E12CC8}"/>
              </a:ext>
            </a:extLst>
          </p:cNvPr>
          <p:cNvSpPr>
            <a:spLocks noGrp="1"/>
          </p:cNvSpPr>
          <p:nvPr>
            <p:ph type="body" idx="1"/>
          </p:nvPr>
        </p:nvSpPr>
        <p:spPr/>
        <p:txBody>
          <a:bodyPr/>
          <a:lstStyle/>
          <a:p>
            <a:r>
              <a:rPr lang="en-US"/>
              <a:t>Storytelling device - </a:t>
            </a:r>
            <a:r>
              <a:rPr lang="en-GB" b="0" i="0">
                <a:solidFill>
                  <a:srgbClr val="374151"/>
                </a:solidFill>
                <a:effectLst/>
                <a:latin typeface="Söhne"/>
              </a:rPr>
              <a:t>fully immersive, interactive experience within a digitally created environment.</a:t>
            </a:r>
            <a:endParaRPr lang="en-US"/>
          </a:p>
          <a:p>
            <a:r>
              <a:rPr lang="en-US"/>
              <a:t>VR, AR, 360 Videos </a:t>
            </a:r>
          </a:p>
          <a:p>
            <a:endParaRPr lang="en-US"/>
          </a:p>
          <a:p>
            <a:r>
              <a:rPr lang="en-NL" sz="1200" kern="0">
                <a:effectLst/>
                <a:latin typeface="Times New Roman" panose="02020603050405020304" pitchFamily="18" charset="0"/>
                <a:ea typeface="Calibri" panose="020F0502020204030204" pitchFamily="34" charset="0"/>
              </a:rPr>
              <a:t>News organizations are exploring ways to enhance journalistic experiences for users </a:t>
            </a:r>
          </a:p>
          <a:p>
            <a:endParaRPr lang="en-NL" sz="1200" kern="0">
              <a:effectLst/>
              <a:latin typeface="Times New Roman" panose="02020603050405020304" pitchFamily="18" charset="0"/>
            </a:endParaRPr>
          </a:p>
          <a:p>
            <a:r>
              <a:rPr lang="en-GB" sz="1200">
                <a:solidFill>
                  <a:srgbClr val="000000"/>
                </a:solidFill>
                <a:effectLst/>
                <a:latin typeface="Times New Roman" panose="02020603050405020304" pitchFamily="18" charset="0"/>
                <a:ea typeface="Arial" panose="020B0604020202020204" pitchFamily="34" charset="0"/>
              </a:rPr>
              <a:t>Audiences</a:t>
            </a:r>
            <a:r>
              <a:rPr lang="en-NL" sz="1200">
                <a:solidFill>
                  <a:srgbClr val="000000"/>
                </a:solidFill>
                <a:effectLst/>
                <a:latin typeface="Times New Roman" panose="02020603050405020304" pitchFamily="18" charset="0"/>
                <a:ea typeface="Arial" panose="020B0604020202020204" pitchFamily="34" charset="0"/>
              </a:rPr>
              <a:t> can, quite literally, step right into the narrative</a:t>
            </a:r>
            <a:r>
              <a:rPr lang="en-NL">
                <a:effectLst/>
              </a:rPr>
              <a:t> </a:t>
            </a:r>
            <a:endParaRPr lang="en-US"/>
          </a:p>
          <a:p>
            <a:endParaRPr lang="en-US"/>
          </a:p>
          <a:p>
            <a:r>
              <a:rPr lang="en-US"/>
              <a:t>360 </a:t>
            </a:r>
          </a:p>
          <a:p>
            <a:r>
              <a:rPr lang="en-US"/>
              <a:t>Passive interaction </a:t>
            </a:r>
          </a:p>
          <a:p>
            <a:r>
              <a:rPr lang="en-US"/>
              <a:t>Fixed perspective</a:t>
            </a:r>
          </a:p>
          <a:p>
            <a:endParaRPr lang="en-US"/>
          </a:p>
          <a:p>
            <a:r>
              <a:rPr lang="en-US"/>
              <a:t>VR  - </a:t>
            </a:r>
            <a:r>
              <a:rPr lang="en-NL" sz="1800" kern="0">
                <a:solidFill>
                  <a:srgbClr val="000000"/>
                </a:solidFill>
                <a:effectLst/>
                <a:latin typeface="Times New Roman" panose="02020603050405020304" pitchFamily="18" charset="0"/>
              </a:rPr>
              <a:t>B</a:t>
            </a:r>
            <a:r>
              <a:rPr lang="en-NL" sz="1800" kern="0">
                <a:solidFill>
                  <a:srgbClr val="000000"/>
                </a:solidFill>
                <a:effectLst/>
                <a:latin typeface="Times New Roman" panose="02020603050405020304" pitchFamily="18" charset="0"/>
                <a:ea typeface="Calibri" panose="020F0502020204030204" pitchFamily="34" charset="0"/>
              </a:rPr>
              <a:t>oundless freedom</a:t>
            </a:r>
            <a:r>
              <a:rPr lang="en-NL">
                <a:effectLst/>
              </a:rPr>
              <a:t> </a:t>
            </a:r>
            <a:endParaRPr lang="en-US"/>
          </a:p>
          <a:p>
            <a:r>
              <a:rPr lang="en-US"/>
              <a:t>Full immersion </a:t>
            </a:r>
          </a:p>
          <a:p>
            <a:r>
              <a:rPr lang="en-US"/>
              <a:t>Interactive experience </a:t>
            </a:r>
          </a:p>
          <a:p>
            <a:endParaRPr lang="en-US"/>
          </a:p>
          <a:p>
            <a:r>
              <a:rPr lang="en-US"/>
              <a:t>Nonny de la Pena 2009 Hunger in America </a:t>
            </a:r>
          </a:p>
        </p:txBody>
      </p:sp>
      <p:sp>
        <p:nvSpPr>
          <p:cNvPr id="4" name="Slide Number Placeholder 3">
            <a:extLst>
              <a:ext uri="{FF2B5EF4-FFF2-40B4-BE49-F238E27FC236}">
                <a16:creationId xmlns:a16="http://schemas.microsoft.com/office/drawing/2014/main" id="{2332D29D-0BA6-A91F-08FC-CDE8E4AB7A4E}"/>
              </a:ext>
            </a:extLst>
          </p:cNvPr>
          <p:cNvSpPr>
            <a:spLocks noGrp="1"/>
          </p:cNvSpPr>
          <p:nvPr>
            <p:ph type="sldNum" sz="quarter" idx="5"/>
          </p:nvPr>
        </p:nvSpPr>
        <p:spPr/>
        <p:txBody>
          <a:bodyPr/>
          <a:lstStyle/>
          <a:p>
            <a:fld id="{DC513D55-1751-2642-A578-5C5E42DAA705}" type="slidenum">
              <a:rPr lang="en-US" smtClean="0"/>
              <a:t>2</a:t>
            </a:fld>
            <a:endParaRPr lang="en-US"/>
          </a:p>
        </p:txBody>
      </p:sp>
    </p:spTree>
    <p:extLst>
      <p:ext uri="{BB962C8B-B14F-4D97-AF65-F5344CB8AC3E}">
        <p14:creationId xmlns:p14="http://schemas.microsoft.com/office/powerpoint/2010/main" val="696200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37ea41caf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37ea41ca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53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37ea41caf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37ea41caf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857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37eb12c1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37eb12c1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14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37eb12c1c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37eb12c1c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835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05D53-9E09-A845-C18D-228EF9DCCE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CF85D-1880-FDD6-AECE-1AC8BF510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9D499-7716-D729-5D4A-0B563EF9871B}"/>
              </a:ext>
            </a:extLst>
          </p:cNvPr>
          <p:cNvSpPr>
            <a:spLocks noGrp="1"/>
          </p:cNvSpPr>
          <p:nvPr>
            <p:ph type="body" idx="1"/>
          </p:nvPr>
        </p:nvSpPr>
        <p:spPr/>
        <p:txBody>
          <a:bodyPr/>
          <a:lstStyle/>
          <a:p>
            <a:r>
              <a:rPr lang="en-US"/>
              <a:t>Storytelling device - </a:t>
            </a:r>
            <a:r>
              <a:rPr lang="en-GB" b="0" i="0">
                <a:solidFill>
                  <a:srgbClr val="374151"/>
                </a:solidFill>
                <a:effectLst/>
                <a:latin typeface="Söhne"/>
              </a:rPr>
              <a:t>fully immersive, interactive experience within a digitally created environment.</a:t>
            </a:r>
            <a:endParaRPr lang="en-US"/>
          </a:p>
          <a:p>
            <a:r>
              <a:rPr lang="en-US"/>
              <a:t>VR, AR, 360 Videos </a:t>
            </a:r>
          </a:p>
          <a:p>
            <a:endParaRPr lang="en-US"/>
          </a:p>
          <a:p>
            <a:r>
              <a:rPr lang="en-US"/>
              <a:t>360 </a:t>
            </a:r>
          </a:p>
          <a:p>
            <a:r>
              <a:rPr lang="en-US"/>
              <a:t>Passive interaction </a:t>
            </a:r>
          </a:p>
          <a:p>
            <a:r>
              <a:rPr lang="en-US"/>
              <a:t>Fixed perspective</a:t>
            </a:r>
          </a:p>
          <a:p>
            <a:endParaRPr lang="en-US"/>
          </a:p>
          <a:p>
            <a:r>
              <a:rPr lang="en-US"/>
              <a:t>VR </a:t>
            </a:r>
          </a:p>
          <a:p>
            <a:r>
              <a:rPr lang="en-US"/>
              <a:t>Full immersion </a:t>
            </a:r>
          </a:p>
          <a:p>
            <a:r>
              <a:rPr lang="en-US"/>
              <a:t>Interactive experience </a:t>
            </a:r>
          </a:p>
          <a:p>
            <a:endParaRPr lang="en-US"/>
          </a:p>
          <a:p>
            <a:r>
              <a:rPr lang="en-US"/>
              <a:t>Nonny de la Pena 2009 Hunger in America </a:t>
            </a:r>
          </a:p>
        </p:txBody>
      </p:sp>
      <p:sp>
        <p:nvSpPr>
          <p:cNvPr id="4" name="Slide Number Placeholder 3">
            <a:extLst>
              <a:ext uri="{FF2B5EF4-FFF2-40B4-BE49-F238E27FC236}">
                <a16:creationId xmlns:a16="http://schemas.microsoft.com/office/drawing/2014/main" id="{CA136E80-416E-8546-42AC-41DF4BF84C95}"/>
              </a:ext>
            </a:extLst>
          </p:cNvPr>
          <p:cNvSpPr>
            <a:spLocks noGrp="1"/>
          </p:cNvSpPr>
          <p:nvPr>
            <p:ph type="sldNum" sz="quarter" idx="5"/>
          </p:nvPr>
        </p:nvSpPr>
        <p:spPr/>
        <p:txBody>
          <a:bodyPr/>
          <a:lstStyle/>
          <a:p>
            <a:fld id="{DC513D55-1751-2642-A578-5C5E42DAA705}" type="slidenum">
              <a:rPr lang="en-US" smtClean="0"/>
              <a:t>3</a:t>
            </a:fld>
            <a:endParaRPr lang="en-US"/>
          </a:p>
        </p:txBody>
      </p:sp>
    </p:spTree>
    <p:extLst>
      <p:ext uri="{BB962C8B-B14F-4D97-AF65-F5344CB8AC3E}">
        <p14:creationId xmlns:p14="http://schemas.microsoft.com/office/powerpoint/2010/main" val="156576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D8D73-F015-5222-28CA-8024CFA34D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33BEE8-2EC5-A3FA-462E-58F73168C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599DB-A374-41BA-91A4-617A149BADFF}"/>
              </a:ext>
            </a:extLst>
          </p:cNvPr>
          <p:cNvSpPr>
            <a:spLocks noGrp="1"/>
          </p:cNvSpPr>
          <p:nvPr>
            <p:ph type="body" idx="1"/>
          </p:nvPr>
        </p:nvSpPr>
        <p:spPr/>
        <p:txBody>
          <a:bodyPr/>
          <a:lstStyle/>
          <a:p>
            <a:pPr algn="l"/>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MR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brengt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elementen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uit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echte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wereld</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digitale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elementen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samen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In mixed reality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communiceert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u met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manipuleert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u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zowel</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fysieke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als</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virtuele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items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omgevingen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met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behulp</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van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detectie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beeldvormingstechnologieën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van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volgende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generatie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Met Mixed Reality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kunt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u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wereld</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om u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heen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zien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uzelf</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onderdompelen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zelfs</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als</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u met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uw</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eigen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handen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met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virtuele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omgeving</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communiceert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dat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allemaal</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zonder</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ooit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uw</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headset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af</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te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zetten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Het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biedt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mogelijkheid</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om met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één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voet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(of hand) in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echte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wereld</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te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staan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andere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op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denkbeeldige</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plek</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waarbij</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basisconcepten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tussen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echt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denkbeeldig</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worden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afgebroken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ervaring</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wordt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geboden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die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manier</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waarop</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je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vandaag</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de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dag</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speelt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werkt</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kan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 </a:t>
            </a:r>
            <a:r>
              <a:rPr lang="en-GB" sz="1200" b="0" i="0" dirty="0" err="1">
                <a:solidFill>
                  <a:srgbClr val="262626"/>
                </a:solidFill>
                <a:effectLst/>
                <a:latin typeface="Verdana" panose="020B0604030504040204" pitchFamily="34" charset="0"/>
                <a:ea typeface="Verdana" panose="020B0604030504040204" pitchFamily="34" charset="0"/>
                <a:cs typeface="Verdana" panose="020B0604030504040204" pitchFamily="34" charset="0"/>
              </a:rPr>
              <a:t>veranderen</a:t>
            </a:r>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a:extLst>
              <a:ext uri="{FF2B5EF4-FFF2-40B4-BE49-F238E27FC236}">
                <a16:creationId xmlns:a16="http://schemas.microsoft.com/office/drawing/2014/main" id="{2F1375E3-AD1E-7733-A002-BFB0B3A936BD}"/>
              </a:ext>
            </a:extLst>
          </p:cNvPr>
          <p:cNvSpPr>
            <a:spLocks noGrp="1"/>
          </p:cNvSpPr>
          <p:nvPr>
            <p:ph type="sldNum" sz="quarter" idx="5"/>
          </p:nvPr>
        </p:nvSpPr>
        <p:spPr/>
        <p:txBody>
          <a:bodyPr/>
          <a:lstStyle/>
          <a:p>
            <a:fld id="{DC513D55-1751-2642-A578-5C5E42DAA705}" type="slidenum">
              <a:rPr lang="en-US" smtClean="0"/>
              <a:t>4</a:t>
            </a:fld>
            <a:endParaRPr lang="en-US"/>
          </a:p>
        </p:txBody>
      </p:sp>
    </p:spTree>
    <p:extLst>
      <p:ext uri="{BB962C8B-B14F-4D97-AF65-F5344CB8AC3E}">
        <p14:creationId xmlns:p14="http://schemas.microsoft.com/office/powerpoint/2010/main" val="46930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22494-D768-88D4-350B-FC9CED110D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2DB3FB-6E5D-98B2-4E22-6C9A05A4E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43D99-D24C-C45C-BA27-53AC5486ED9F}"/>
              </a:ext>
            </a:extLst>
          </p:cNvPr>
          <p:cNvSpPr>
            <a:spLocks noGrp="1"/>
          </p:cNvSpPr>
          <p:nvPr>
            <p:ph type="body" idx="1"/>
          </p:nvPr>
        </p:nvSpPr>
        <p:spPr/>
        <p:txBody>
          <a:bodyPr/>
          <a:lstStyle/>
          <a:p>
            <a:pPr algn="l"/>
            <a:r>
              <a:rPr lang="en-GB" b="0" i="0">
                <a:solidFill>
                  <a:srgbClr val="202124"/>
                </a:solidFill>
                <a:effectLst/>
                <a:latin typeface="Google Sans"/>
              </a:rPr>
              <a:t> </a:t>
            </a:r>
            <a:r>
              <a:rPr lang="en-GB" b="0" i="0">
                <a:solidFill>
                  <a:srgbClr val="040C28"/>
                </a:solidFill>
                <a:effectLst/>
                <a:latin typeface="Google Sans"/>
              </a:rPr>
              <a:t>February 2, 2024</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a:extLst>
              <a:ext uri="{FF2B5EF4-FFF2-40B4-BE49-F238E27FC236}">
                <a16:creationId xmlns:a16="http://schemas.microsoft.com/office/drawing/2014/main" id="{B1DEF4FE-BB45-3471-800A-934A7E89D1D0}"/>
              </a:ext>
            </a:extLst>
          </p:cNvPr>
          <p:cNvSpPr>
            <a:spLocks noGrp="1"/>
          </p:cNvSpPr>
          <p:nvPr>
            <p:ph type="sldNum" sz="quarter" idx="5"/>
          </p:nvPr>
        </p:nvSpPr>
        <p:spPr/>
        <p:txBody>
          <a:bodyPr/>
          <a:lstStyle/>
          <a:p>
            <a:fld id="{DC513D55-1751-2642-A578-5C5E42DAA705}" type="slidenum">
              <a:rPr lang="en-US" smtClean="0"/>
              <a:t>5</a:t>
            </a:fld>
            <a:endParaRPr lang="en-US"/>
          </a:p>
        </p:txBody>
      </p:sp>
    </p:spTree>
    <p:extLst>
      <p:ext uri="{BB962C8B-B14F-4D97-AF65-F5344CB8AC3E}">
        <p14:creationId xmlns:p14="http://schemas.microsoft.com/office/powerpoint/2010/main" val="2164465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Key part of this expansion is the video games industry and the news and media industry </a:t>
            </a:r>
          </a:p>
          <a:p>
            <a:endParaRPr lang="en-NL" dirty="0"/>
          </a:p>
          <a:p>
            <a:r>
              <a:rPr lang="en-GB" b="0" i="0">
                <a:solidFill>
                  <a:srgbClr val="4C4C4C"/>
                </a:solidFill>
                <a:effectLst/>
                <a:latin typeface="bernino-regular"/>
              </a:rPr>
              <a:t>Virtual reality is one of the most rapidly growing media of our time. Advances are announced on a near constant basis.</a:t>
            </a:r>
            <a:endParaRPr lang="en-NL" dirty="0"/>
          </a:p>
        </p:txBody>
      </p:sp>
      <p:sp>
        <p:nvSpPr>
          <p:cNvPr id="4" name="Slide Number Placeholder 3"/>
          <p:cNvSpPr>
            <a:spLocks noGrp="1"/>
          </p:cNvSpPr>
          <p:nvPr>
            <p:ph type="sldNum" sz="quarter" idx="5"/>
          </p:nvPr>
        </p:nvSpPr>
        <p:spPr/>
        <p:txBody>
          <a:bodyPr/>
          <a:lstStyle/>
          <a:p>
            <a:fld id="{DC513D55-1751-2642-A578-5C5E42DAA705}" type="slidenum">
              <a:rPr lang="en-US" smtClean="0"/>
              <a:t>6</a:t>
            </a:fld>
            <a:endParaRPr lang="en-US"/>
          </a:p>
        </p:txBody>
      </p:sp>
    </p:spTree>
    <p:extLst>
      <p:ext uri="{BB962C8B-B14F-4D97-AF65-F5344CB8AC3E}">
        <p14:creationId xmlns:p14="http://schemas.microsoft.com/office/powerpoint/2010/main" val="166641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DCBFB-68FC-7CB6-E6FF-CFE5FECFF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7A5154-1824-F76F-81FE-6B23BF534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23EBC-E0E8-7E70-AAD6-5F21B0FE8133}"/>
              </a:ext>
            </a:extLst>
          </p:cNvPr>
          <p:cNvSpPr>
            <a:spLocks noGrp="1"/>
          </p:cNvSpPr>
          <p:nvPr>
            <p:ph type="body" idx="1"/>
          </p:nvPr>
        </p:nvSpPr>
        <p:spPr/>
        <p:txBody>
          <a:bodyPr/>
          <a:lstStyle/>
          <a:p>
            <a:pPr algn="l"/>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MR brings together real world and digital elements. In mixed reality, you interact with and manipulate both physical and virtual items and environments, using next generation sensing and imaging technologies. </a:t>
            </a:r>
          </a:p>
          <a:p>
            <a:pPr algn="l"/>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Mixed Reality allows you to see and immerse yourself in the world around you even as you interact with a virtual environment using your own hands—all without ever removing your headset. </a:t>
            </a:r>
          </a:p>
          <a:p>
            <a:pPr algn="l"/>
            <a:r>
              <a:rPr lang="en-GB" sz="1200" b="0" i="0" dirty="0">
                <a:solidFill>
                  <a:srgbClr val="262626"/>
                </a:solidFill>
                <a:effectLst/>
                <a:latin typeface="Verdana" panose="020B0604030504040204" pitchFamily="34" charset="0"/>
                <a:ea typeface="Verdana" panose="020B0604030504040204" pitchFamily="34" charset="0"/>
                <a:cs typeface="Verdana" panose="020B0604030504040204" pitchFamily="34" charset="0"/>
              </a:rPr>
              <a:t>It provides the ability to have one foot (or hand) in the real world, and the other in an imaginary place, breaking down basic concepts between real and imaginary, offering an experience that can change the way you game and work today.</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a:extLst>
              <a:ext uri="{FF2B5EF4-FFF2-40B4-BE49-F238E27FC236}">
                <a16:creationId xmlns:a16="http://schemas.microsoft.com/office/drawing/2014/main" id="{48F81743-E05C-5121-2F30-8208020BB57C}"/>
              </a:ext>
            </a:extLst>
          </p:cNvPr>
          <p:cNvSpPr>
            <a:spLocks noGrp="1"/>
          </p:cNvSpPr>
          <p:nvPr>
            <p:ph type="sldNum" sz="quarter" idx="5"/>
          </p:nvPr>
        </p:nvSpPr>
        <p:spPr/>
        <p:txBody>
          <a:bodyPr/>
          <a:lstStyle/>
          <a:p>
            <a:fld id="{DC513D55-1751-2642-A578-5C5E42DAA705}" type="slidenum">
              <a:rPr lang="en-US" smtClean="0"/>
              <a:t>7</a:t>
            </a:fld>
            <a:endParaRPr lang="en-US"/>
          </a:p>
        </p:txBody>
      </p:sp>
    </p:spTree>
    <p:extLst>
      <p:ext uri="{BB962C8B-B14F-4D97-AF65-F5344CB8AC3E}">
        <p14:creationId xmlns:p14="http://schemas.microsoft.com/office/powerpoint/2010/main" val="309885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E839B-4DE0-75DA-C7B2-C591251E8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4048EA-141A-8CE7-BB68-220253FC4B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9766B-3A52-20E8-095F-EC4F7EAE3920}"/>
              </a:ext>
            </a:extLst>
          </p:cNvPr>
          <p:cNvSpPr>
            <a:spLocks noGrp="1"/>
          </p:cNvSpPr>
          <p:nvPr>
            <p:ph type="body" idx="1"/>
          </p:nvPr>
        </p:nvSpPr>
        <p:spPr/>
        <p:txBody>
          <a:bodyPr/>
          <a:lstStyle/>
          <a:p>
            <a:br>
              <a:rPr lang="en-US"/>
            </a:br>
            <a:r>
              <a:rPr lang="en-NL" sz="1800" kern="0">
                <a:effectLst/>
                <a:latin typeface="Times New Roman" panose="02020603050405020304" pitchFamily="18" charset="0"/>
                <a:ea typeface="Calibri" panose="020F0502020204030204" pitchFamily="34" charset="0"/>
              </a:rPr>
              <a:t>declining audiences</a:t>
            </a:r>
            <a:r>
              <a:rPr lang="en-NL">
                <a:effectLst/>
              </a:rPr>
              <a:t> </a:t>
            </a:r>
          </a:p>
          <a:p>
            <a:br>
              <a:rPr lang="en-US"/>
            </a:br>
            <a:r>
              <a:rPr lang="en-NL" sz="1800">
                <a:solidFill>
                  <a:srgbClr val="000000"/>
                </a:solidFill>
                <a:effectLst/>
                <a:latin typeface="Times New Roman" panose="02020603050405020304" pitchFamily="18" charset="0"/>
                <a:ea typeface="Arial" panose="020B0604020202020204" pitchFamily="34" charset="0"/>
              </a:rPr>
              <a:t>twenty-first-century desire and need for news consumers to be more active participants in the process of newsmaking </a:t>
            </a:r>
            <a:endParaRPr lang="en-US"/>
          </a:p>
          <a:p>
            <a:r>
              <a:rPr lang="en-US"/>
              <a:t>Nonny de la Pena 2009 Hunger in America </a:t>
            </a:r>
          </a:p>
        </p:txBody>
      </p:sp>
      <p:sp>
        <p:nvSpPr>
          <p:cNvPr id="4" name="Slide Number Placeholder 3">
            <a:extLst>
              <a:ext uri="{FF2B5EF4-FFF2-40B4-BE49-F238E27FC236}">
                <a16:creationId xmlns:a16="http://schemas.microsoft.com/office/drawing/2014/main" id="{88080749-2B44-6761-ABE0-AC0947D1A05F}"/>
              </a:ext>
            </a:extLst>
          </p:cNvPr>
          <p:cNvSpPr>
            <a:spLocks noGrp="1"/>
          </p:cNvSpPr>
          <p:nvPr>
            <p:ph type="sldNum" sz="quarter" idx="5"/>
          </p:nvPr>
        </p:nvSpPr>
        <p:spPr/>
        <p:txBody>
          <a:bodyPr/>
          <a:lstStyle/>
          <a:p>
            <a:fld id="{DC513D55-1751-2642-A578-5C5E42DAA705}" type="slidenum">
              <a:rPr lang="en-US" smtClean="0"/>
              <a:t>9</a:t>
            </a:fld>
            <a:endParaRPr lang="en-US"/>
          </a:p>
        </p:txBody>
      </p:sp>
    </p:spTree>
    <p:extLst>
      <p:ext uri="{BB962C8B-B14F-4D97-AF65-F5344CB8AC3E}">
        <p14:creationId xmlns:p14="http://schemas.microsoft.com/office/powerpoint/2010/main" val="775490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2015 and 2016 </a:t>
            </a:r>
            <a:r>
              <a:rPr lang="en-GB" b="0" i="1">
                <a:solidFill>
                  <a:srgbClr val="000000"/>
                </a:solidFill>
                <a:effectLst/>
                <a:latin typeface="__fkRomanStandard_6bdc6d"/>
              </a:rPr>
              <a:t>The New York Times</a:t>
            </a:r>
            <a:r>
              <a:rPr lang="en-GB" b="0" i="0">
                <a:solidFill>
                  <a:srgbClr val="000000"/>
                </a:solidFill>
                <a:effectLst/>
                <a:latin typeface="__fkRomanStandard_6bdc6d"/>
              </a:rPr>
              <a:t> and Google organized a massive giveaway of Google Cardboard, shipping a million of the disposable virtual reality headsets alongside a new "NYT VR" app. </a:t>
            </a:r>
          </a:p>
          <a:p>
            <a:r>
              <a:rPr lang="en-NL" b="0" i="0">
                <a:solidFill>
                  <a:srgbClr val="000000"/>
                </a:solidFill>
                <a:effectLst/>
                <a:latin typeface="__fkRomanStandard_6bdc6d"/>
              </a:rPr>
              <a:t>300,000</a:t>
            </a:r>
            <a:endParaRPr lang="en-US"/>
          </a:p>
        </p:txBody>
      </p:sp>
      <p:sp>
        <p:nvSpPr>
          <p:cNvPr id="4" name="Slide Number Placeholder 3"/>
          <p:cNvSpPr>
            <a:spLocks noGrp="1"/>
          </p:cNvSpPr>
          <p:nvPr>
            <p:ph type="sldNum" sz="quarter" idx="5"/>
          </p:nvPr>
        </p:nvSpPr>
        <p:spPr/>
        <p:txBody>
          <a:bodyPr/>
          <a:lstStyle/>
          <a:p>
            <a:fld id="{DC513D55-1751-2642-A578-5C5E42DAA705}" type="slidenum">
              <a:rPr lang="en-US" smtClean="0"/>
              <a:t>10</a:t>
            </a:fld>
            <a:endParaRPr lang="en-US"/>
          </a:p>
        </p:txBody>
      </p:sp>
    </p:spTree>
    <p:extLst>
      <p:ext uri="{BB962C8B-B14F-4D97-AF65-F5344CB8AC3E}">
        <p14:creationId xmlns:p14="http://schemas.microsoft.com/office/powerpoint/2010/main" val="3318692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94814EB-0BB0-4457-6297-388F8BFA73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21-02-2025</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pic>
        <p:nvPicPr>
          <p:cNvPr id="3" name="Picture 2">
            <a:extLst>
              <a:ext uri="{FF2B5EF4-FFF2-40B4-BE49-F238E27FC236}">
                <a16:creationId xmlns:a16="http://schemas.microsoft.com/office/drawing/2014/main" id="{3ADCC092-E9CD-3E17-A907-B36DE97D9A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1 column">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1C55B53-1C3E-4DE1-9074-5D915AC302C8}"/>
              </a:ext>
            </a:extLst>
          </p:cNvPr>
          <p:cNvGraphicFramePr>
            <a:graphicFrameLocks noChangeAspect="1"/>
          </p:cNvGraphicFramePr>
          <p:nvPr userDrawn="1">
            <p:custDataLst>
              <p:tags r:id="rId1"/>
            </p:custDataLst>
            <p:extLst>
              <p:ext uri="{D42A27DB-BD31-4B8C-83A1-F6EECF244321}">
                <p14:modId xmlns:p14="http://schemas.microsoft.com/office/powerpoint/2010/main" val="3130212978"/>
              </p:ext>
            </p:extLst>
          </p:nvPr>
        </p:nvGraphicFramePr>
        <p:xfrm>
          <a:off x="1682" y="1680"/>
          <a:ext cx="1681" cy="1681"/>
        </p:xfrm>
        <a:graphic>
          <a:graphicData uri="http://schemas.openxmlformats.org/presentationml/2006/ole">
            <mc:AlternateContent xmlns:mc="http://schemas.openxmlformats.org/markup-compatibility/2006">
              <mc:Choice xmlns:v="urn:schemas-microsoft-com:vml" Requires="v">
                <p:oleObj name="think-cell Slide" r:id="rId5" imgW="429" imgH="429" progId="TCLayout.ActiveDocument.1">
                  <p:embed/>
                </p:oleObj>
              </mc:Choice>
              <mc:Fallback>
                <p:oleObj name="think-cell Slide" r:id="rId5" imgW="429" imgH="429" progId="TCLayout.ActiveDocument.1">
                  <p:embed/>
                  <p:pic>
                    <p:nvPicPr>
                      <p:cNvPr id="5" name="Object 4" hidden="1">
                        <a:extLst>
                          <a:ext uri="{FF2B5EF4-FFF2-40B4-BE49-F238E27FC236}">
                            <a16:creationId xmlns:a16="http://schemas.microsoft.com/office/drawing/2014/main" id="{01C55B53-1C3E-4DE1-9074-5D915AC302C8}"/>
                          </a:ext>
                        </a:extLst>
                      </p:cNvPr>
                      <p:cNvPicPr/>
                      <p:nvPr/>
                    </p:nvPicPr>
                    <p:blipFill>
                      <a:blip r:embed="rId6"/>
                      <a:stretch>
                        <a:fillRect/>
                      </a:stretch>
                    </p:blipFill>
                    <p:spPr>
                      <a:xfrm>
                        <a:off x="1682" y="1680"/>
                        <a:ext cx="1681" cy="168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7D6A578-283D-4BF3-9240-63A249BD9531}"/>
              </a:ext>
            </a:extLst>
          </p:cNvPr>
          <p:cNvSpPr/>
          <p:nvPr userDrawn="1">
            <p:custDataLst>
              <p:tags r:id="rId2"/>
            </p:custDataLst>
          </p:nvPr>
        </p:nvSpPr>
        <p:spPr>
          <a:xfrm>
            <a:off x="0" y="0"/>
            <a:ext cx="168091" cy="168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175" b="0" i="0" baseline="0">
              <a:latin typeface="Verdana" panose="020B0604030504040204" pitchFamily="34" charset="0"/>
              <a:ea typeface="+mj-ea"/>
              <a:cs typeface="+mj-cs"/>
              <a:sym typeface="Verdana" panose="020B0604030504040204" pitchFamily="34" charset="0"/>
            </a:endParaRPr>
          </a:p>
        </p:txBody>
      </p:sp>
      <p:sp>
        <p:nvSpPr>
          <p:cNvPr id="3" name="Content Placeholder 2"/>
          <p:cNvSpPr>
            <a:spLocks noGrp="1"/>
          </p:cNvSpPr>
          <p:nvPr>
            <p:ph idx="1" hasCustomPrompt="1"/>
          </p:nvPr>
        </p:nvSpPr>
        <p:spPr>
          <a:xfrm>
            <a:off x="838638" y="2249607"/>
            <a:ext cx="8013505" cy="1675565"/>
          </a:xfrm>
          <a:prstGeom prst="rect">
            <a:avLst/>
          </a:prstGeom>
        </p:spPr>
        <p:txBody>
          <a:bodyPr/>
          <a:lstStyle>
            <a:lvl1pPr>
              <a:defRPr/>
            </a:lvl1pPr>
            <a:lvl2pPr>
              <a:defRPr/>
            </a:lvl2pPr>
            <a:lvl3pPr>
              <a:defRPr/>
            </a:lvl3pPr>
            <a:lvl4pPr>
              <a:defRPr/>
            </a:lvl4pPr>
            <a:lvl5pPr>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51221126-6721-48D9-A46E-75C4BE032208}"/>
              </a:ext>
            </a:extLst>
          </p:cNvPr>
          <p:cNvSpPr>
            <a:spLocks noGrp="1"/>
          </p:cNvSpPr>
          <p:nvPr>
            <p:ph type="title"/>
          </p:nvPr>
        </p:nvSpPr>
        <p:spPr>
          <a:xfrm>
            <a:off x="833433" y="789570"/>
            <a:ext cx="8018709" cy="488582"/>
          </a:xfrm>
        </p:spPr>
        <p:txBody>
          <a:bodyPr/>
          <a:lstStyle>
            <a:lvl1pPr>
              <a:defRPr/>
            </a:lvl1pPr>
          </a:lstStyle>
          <a:p>
            <a:r>
              <a:rPr lang="en-US"/>
              <a:t>Click to edit Master title style</a:t>
            </a:r>
          </a:p>
        </p:txBody>
      </p:sp>
      <p:sp>
        <p:nvSpPr>
          <p:cNvPr id="13" name="Date Placeholder 12">
            <a:extLst>
              <a:ext uri="{FF2B5EF4-FFF2-40B4-BE49-F238E27FC236}">
                <a16:creationId xmlns:a16="http://schemas.microsoft.com/office/drawing/2014/main" id="{8014C589-773F-458F-9A81-0BED4AFE0DC9}"/>
              </a:ext>
            </a:extLst>
          </p:cNvPr>
          <p:cNvSpPr>
            <a:spLocks noGrp="1"/>
          </p:cNvSpPr>
          <p:nvPr>
            <p:ph type="dt" sz="half" idx="10"/>
          </p:nvPr>
        </p:nvSpPr>
        <p:spPr/>
        <p:txBody>
          <a:bodyPr/>
          <a:lstStyle/>
          <a:p>
            <a:r>
              <a:rPr lang="en-US" noProof="0"/>
              <a:t>07.30.2019</a:t>
            </a:r>
          </a:p>
        </p:txBody>
      </p:sp>
      <p:sp>
        <p:nvSpPr>
          <p:cNvPr id="14" name="Footer Placeholder 13">
            <a:extLst>
              <a:ext uri="{FF2B5EF4-FFF2-40B4-BE49-F238E27FC236}">
                <a16:creationId xmlns:a16="http://schemas.microsoft.com/office/drawing/2014/main" id="{8EBE3394-40B1-4692-A3B8-9194A25E9507}"/>
              </a:ext>
            </a:extLst>
          </p:cNvPr>
          <p:cNvSpPr>
            <a:spLocks noGrp="1"/>
          </p:cNvSpPr>
          <p:nvPr>
            <p:ph type="ftr" sz="quarter" idx="11"/>
          </p:nvPr>
        </p:nvSpPr>
        <p:spPr/>
        <p:txBody>
          <a:bodyPr/>
          <a:lstStyle/>
          <a:p>
            <a:r>
              <a:rPr lang="en-US" noProof="0"/>
              <a:t>/ Name Last Name</a:t>
            </a:r>
          </a:p>
        </p:txBody>
      </p:sp>
      <p:sp>
        <p:nvSpPr>
          <p:cNvPr id="15" name="Slide Number Placeholder 14">
            <a:extLst>
              <a:ext uri="{FF2B5EF4-FFF2-40B4-BE49-F238E27FC236}">
                <a16:creationId xmlns:a16="http://schemas.microsoft.com/office/drawing/2014/main" id="{F2ACD740-E51B-4B67-AAC7-A6FC1796D837}"/>
              </a:ext>
            </a:extLst>
          </p:cNvPr>
          <p:cNvSpPr>
            <a:spLocks noGrp="1"/>
          </p:cNvSpPr>
          <p:nvPr>
            <p:ph type="sldNum" sz="quarter" idx="12"/>
          </p:nvPr>
        </p:nvSpPr>
        <p:spPr/>
        <p:txBody>
          <a:bodyPr/>
          <a:lstStyle/>
          <a:p>
            <a:fld id="{A5CF47B3-E365-BF4A-BFB0-958B22104F62}" type="slidenum">
              <a:rPr lang="en-US" noProof="0" smtClean="0"/>
              <a:pPr/>
              <a:t>‹#›</a:t>
            </a:fld>
            <a:endParaRPr lang="en-US" noProof="0"/>
          </a:p>
        </p:txBody>
      </p:sp>
    </p:spTree>
    <p:extLst>
      <p:ext uri="{BB962C8B-B14F-4D97-AF65-F5344CB8AC3E}">
        <p14:creationId xmlns:p14="http://schemas.microsoft.com/office/powerpoint/2010/main" val="333114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1C55B53-1C3E-4DE1-9074-5D915AC302C8}"/>
              </a:ext>
            </a:extLst>
          </p:cNvPr>
          <p:cNvGraphicFramePr>
            <a:graphicFrameLocks noChangeAspect="1"/>
          </p:cNvGraphicFramePr>
          <p:nvPr userDrawn="1">
            <p:custDataLst>
              <p:tags r:id="rId1"/>
            </p:custDataLst>
            <p:extLst>
              <p:ext uri="{D42A27DB-BD31-4B8C-83A1-F6EECF244321}">
                <p14:modId xmlns:p14="http://schemas.microsoft.com/office/powerpoint/2010/main" val="2695071080"/>
              </p:ext>
            </p:extLst>
          </p:nvPr>
        </p:nvGraphicFramePr>
        <p:xfrm>
          <a:off x="1682" y="1680"/>
          <a:ext cx="1681" cy="1681"/>
        </p:xfrm>
        <a:graphic>
          <a:graphicData uri="http://schemas.openxmlformats.org/presentationml/2006/ole">
            <mc:AlternateContent xmlns:mc="http://schemas.openxmlformats.org/markup-compatibility/2006">
              <mc:Choice xmlns:v="urn:schemas-microsoft-com:vml" Requires="v">
                <p:oleObj name="think-cell Slide" r:id="rId5" imgW="429" imgH="429" progId="TCLayout.ActiveDocument.1">
                  <p:embed/>
                </p:oleObj>
              </mc:Choice>
              <mc:Fallback>
                <p:oleObj name="think-cell Slide" r:id="rId5" imgW="429" imgH="429" progId="TCLayout.ActiveDocument.1">
                  <p:embed/>
                  <p:pic>
                    <p:nvPicPr>
                      <p:cNvPr id="5" name="Object 4" hidden="1">
                        <a:extLst>
                          <a:ext uri="{FF2B5EF4-FFF2-40B4-BE49-F238E27FC236}">
                            <a16:creationId xmlns:a16="http://schemas.microsoft.com/office/drawing/2014/main" id="{01C55B53-1C3E-4DE1-9074-5D915AC302C8}"/>
                          </a:ext>
                        </a:extLst>
                      </p:cNvPr>
                      <p:cNvPicPr/>
                      <p:nvPr/>
                    </p:nvPicPr>
                    <p:blipFill>
                      <a:blip r:embed="rId6"/>
                      <a:stretch>
                        <a:fillRect/>
                      </a:stretch>
                    </p:blipFill>
                    <p:spPr>
                      <a:xfrm>
                        <a:off x="1682" y="1680"/>
                        <a:ext cx="1681" cy="1681"/>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7D6A578-283D-4BF3-9240-63A249BD9531}"/>
              </a:ext>
            </a:extLst>
          </p:cNvPr>
          <p:cNvSpPr/>
          <p:nvPr userDrawn="1">
            <p:custDataLst>
              <p:tags r:id="rId2"/>
            </p:custDataLst>
          </p:nvPr>
        </p:nvSpPr>
        <p:spPr>
          <a:xfrm>
            <a:off x="0" y="0"/>
            <a:ext cx="168091" cy="168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175" b="0" i="0" baseline="0">
              <a:latin typeface="Verdana" panose="020B0604030504040204" pitchFamily="34" charset="0"/>
              <a:ea typeface="+mj-ea"/>
              <a:cs typeface="+mj-cs"/>
              <a:sym typeface="Verdana" panose="020B0604030504040204" pitchFamily="34" charset="0"/>
            </a:endParaRPr>
          </a:p>
        </p:txBody>
      </p:sp>
      <p:sp>
        <p:nvSpPr>
          <p:cNvPr id="6" name="Title 5">
            <a:extLst>
              <a:ext uri="{FF2B5EF4-FFF2-40B4-BE49-F238E27FC236}">
                <a16:creationId xmlns:a16="http://schemas.microsoft.com/office/drawing/2014/main" id="{51221126-6721-48D9-A46E-75C4BE032208}"/>
              </a:ext>
            </a:extLst>
          </p:cNvPr>
          <p:cNvSpPr>
            <a:spLocks noGrp="1"/>
          </p:cNvSpPr>
          <p:nvPr>
            <p:ph type="title"/>
          </p:nvPr>
        </p:nvSpPr>
        <p:spPr/>
        <p:txBody>
          <a:bodyPr/>
          <a:lstStyle>
            <a:lvl1pPr>
              <a:defRPr/>
            </a:lvl1pPr>
          </a:lstStyle>
          <a:p>
            <a:r>
              <a:rPr lang="en-US"/>
              <a:t>Click to edit Master title style</a:t>
            </a:r>
          </a:p>
        </p:txBody>
      </p:sp>
      <p:sp>
        <p:nvSpPr>
          <p:cNvPr id="13" name="Date Placeholder 12">
            <a:extLst>
              <a:ext uri="{FF2B5EF4-FFF2-40B4-BE49-F238E27FC236}">
                <a16:creationId xmlns:a16="http://schemas.microsoft.com/office/drawing/2014/main" id="{8014C589-773F-458F-9A81-0BED4AFE0DC9}"/>
              </a:ext>
            </a:extLst>
          </p:cNvPr>
          <p:cNvSpPr>
            <a:spLocks noGrp="1"/>
          </p:cNvSpPr>
          <p:nvPr>
            <p:ph type="dt" sz="half" idx="10"/>
          </p:nvPr>
        </p:nvSpPr>
        <p:spPr/>
        <p:txBody>
          <a:bodyPr/>
          <a:lstStyle/>
          <a:p>
            <a:r>
              <a:rPr lang="en-US" noProof="0"/>
              <a:t>27.10.2020</a:t>
            </a:r>
          </a:p>
        </p:txBody>
      </p:sp>
      <p:sp>
        <p:nvSpPr>
          <p:cNvPr id="14" name="Footer Placeholder 13">
            <a:extLst>
              <a:ext uri="{FF2B5EF4-FFF2-40B4-BE49-F238E27FC236}">
                <a16:creationId xmlns:a16="http://schemas.microsoft.com/office/drawing/2014/main" id="{8EBE3394-40B1-4692-A3B8-9194A25E9507}"/>
              </a:ext>
            </a:extLst>
          </p:cNvPr>
          <p:cNvSpPr>
            <a:spLocks noGrp="1"/>
          </p:cNvSpPr>
          <p:nvPr>
            <p:ph type="ftr" sz="quarter" idx="11"/>
          </p:nvPr>
        </p:nvSpPr>
        <p:spPr/>
        <p:txBody>
          <a:bodyPr/>
          <a:lstStyle/>
          <a:p>
            <a:r>
              <a:rPr lang="en-US" noProof="0" dirty="0"/>
              <a:t>/ de Vreese, Voorveld &amp; Araujo</a:t>
            </a:r>
          </a:p>
        </p:txBody>
      </p:sp>
      <p:sp>
        <p:nvSpPr>
          <p:cNvPr id="15" name="Slide Number Placeholder 14">
            <a:extLst>
              <a:ext uri="{FF2B5EF4-FFF2-40B4-BE49-F238E27FC236}">
                <a16:creationId xmlns:a16="http://schemas.microsoft.com/office/drawing/2014/main" id="{F2ACD740-E51B-4B67-AAC7-A6FC1796D837}"/>
              </a:ext>
            </a:extLst>
          </p:cNvPr>
          <p:cNvSpPr>
            <a:spLocks noGrp="1"/>
          </p:cNvSpPr>
          <p:nvPr>
            <p:ph type="sldNum" sz="quarter" idx="12"/>
          </p:nvPr>
        </p:nvSpPr>
        <p:spPr/>
        <p:txBody>
          <a:bodyPr/>
          <a:lstStyle/>
          <a:p>
            <a:fld id="{A5CF47B3-E365-BF4A-BFB0-958B22104F62}" type="slidenum">
              <a:rPr lang="en-US" noProof="0" smtClean="0"/>
              <a:pPr/>
              <a:t>‹#›</a:t>
            </a:fld>
            <a:endParaRPr lang="en-US" noProof="0"/>
          </a:p>
        </p:txBody>
      </p:sp>
    </p:spTree>
    <p:extLst>
      <p:ext uri="{BB962C8B-B14F-4D97-AF65-F5344CB8AC3E}">
        <p14:creationId xmlns:p14="http://schemas.microsoft.com/office/powerpoint/2010/main" val="3331129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7F69-C013-183D-7946-0BDB338726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7AD1823-DC75-6D0F-0745-741B232C65E9}"/>
              </a:ext>
            </a:extLst>
          </p:cNvPr>
          <p:cNvSpPr>
            <a:spLocks noGrp="1"/>
          </p:cNvSpPr>
          <p:nvPr>
            <p:ph idx="1"/>
          </p:nvPr>
        </p:nvSpPr>
        <p:spPr>
          <a:xfrm>
            <a:off x="838638" y="2288356"/>
            <a:ext cx="9911966" cy="167556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F76FDD-0E49-4F23-B005-2E89A55B8A79}"/>
              </a:ext>
            </a:extLst>
          </p:cNvPr>
          <p:cNvSpPr>
            <a:spLocks noGrp="1"/>
          </p:cNvSpPr>
          <p:nvPr>
            <p:ph type="dt" sz="half" idx="10"/>
          </p:nvPr>
        </p:nvSpPr>
        <p:spPr/>
        <p:txBody>
          <a:bodyPr/>
          <a:lstStyle/>
          <a:p>
            <a:fld id="{F33C9B78-127D-7F4F-B0B7-B6E7D735DFFA}" type="datetimeFigureOut">
              <a:rPr lang="en-US" smtClean="0"/>
              <a:t>2/21/25</a:t>
            </a:fld>
            <a:endParaRPr lang="en-US"/>
          </a:p>
        </p:txBody>
      </p:sp>
      <p:sp>
        <p:nvSpPr>
          <p:cNvPr id="5" name="Footer Placeholder 4">
            <a:extLst>
              <a:ext uri="{FF2B5EF4-FFF2-40B4-BE49-F238E27FC236}">
                <a16:creationId xmlns:a16="http://schemas.microsoft.com/office/drawing/2014/main" id="{A1EB6CF5-7A19-3DCC-5963-283AA8A34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9A063-03F1-B6FE-4FB4-8533ABFC1CDA}"/>
              </a:ext>
            </a:extLst>
          </p:cNvPr>
          <p:cNvSpPr>
            <a:spLocks noGrp="1"/>
          </p:cNvSpPr>
          <p:nvPr>
            <p:ph type="sldNum" sz="quarter" idx="12"/>
          </p:nvPr>
        </p:nvSpPr>
        <p:spPr/>
        <p:txBody>
          <a:bodyPr/>
          <a:lstStyle/>
          <a:p>
            <a:fld id="{9E2AF1F2-29EC-4043-8A52-AFDFA5A10BF8}" type="slidenum">
              <a:rPr lang="en-US" smtClean="0"/>
              <a:t>‹#›</a:t>
            </a:fld>
            <a:endParaRPr lang="en-US"/>
          </a:p>
        </p:txBody>
      </p:sp>
    </p:spTree>
    <p:extLst>
      <p:ext uri="{BB962C8B-B14F-4D97-AF65-F5344CB8AC3E}">
        <p14:creationId xmlns:p14="http://schemas.microsoft.com/office/powerpoint/2010/main" val="3208996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817" y="593367"/>
            <a:ext cx="11366717"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817" y="1536633"/>
            <a:ext cx="11366717"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302494" y="6217623"/>
            <a:ext cx="731981"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nl" smtClean="0"/>
              <a:pPr algn="r"/>
              <a:t>‹#›</a:t>
            </a:fld>
            <a:endParaRPr lang="nl"/>
          </a:p>
        </p:txBody>
      </p:sp>
    </p:spTree>
    <p:extLst>
      <p:ext uri="{BB962C8B-B14F-4D97-AF65-F5344CB8AC3E}">
        <p14:creationId xmlns:p14="http://schemas.microsoft.com/office/powerpoint/2010/main" val="1885416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8140" y="978408"/>
            <a:ext cx="5023798"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5637" y="3602038"/>
            <a:ext cx="5023798"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2/21/25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5638" y="6209926"/>
            <a:ext cx="502379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17687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8791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4" name="Picture 13"/>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404662" y="6543376"/>
            <a:ext cx="3588750" cy="270000"/>
          </a:xfrm>
          <a:prstGeom prst="rect">
            <a:avLst/>
          </a:prstGeom>
        </p:spPr>
      </p:pic>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 id="2147483671" r:id="rId13"/>
    <p:sldLayoutId id="2147483672" r:id="rId14"/>
    <p:sldLayoutId id="2147483673" r:id="rId15"/>
    <p:sldLayoutId id="2147483674" r:id="rId16"/>
    <p:sldLayoutId id="2147483675" r:id="rId17"/>
    <p:sldLayoutId id="2147483676" r:id="rId18"/>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ideo" Target="https://www.youtube.com/embed/gJM7QnsFDnY?list=PLytd5TfkX1X4vDldVMwpzvUAqetd9RnKx" TargetMode="Externa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video" Target="https://www.youtube.com/embed/SrcGE9xH1Jc?list=PLytd5TfkX1X4vDldVMwpzvUAqetd9RnKx" TargetMode="External"/><Relationship Id="rId7" Type="http://schemas.openxmlformats.org/officeDocument/2006/relationships/image" Target="../media/image18.jpeg"/><Relationship Id="rId2" Type="http://schemas.openxmlformats.org/officeDocument/2006/relationships/video" Target="https://www.youtube.com/embed/cNraqiAwTPQ?list=PLytd5TfkX1X4vDldVMwpzvUAqetd9RnKx" TargetMode="External"/><Relationship Id="rId1" Type="http://schemas.openxmlformats.org/officeDocument/2006/relationships/video" Target="https://www.youtube.com/embed/OFTvh_qgkkI?list=PLytd5TfkX1X4vDldVMwpzvUAqetd9RnKx" TargetMode="External"/><Relationship Id="rId6" Type="http://schemas.openxmlformats.org/officeDocument/2006/relationships/notesSlide" Target="../notesSlides/notesSlide13.xml"/><Relationship Id="rId5" Type="http://schemas.openxmlformats.org/officeDocument/2006/relationships/slideLayout" Target="../slideLayouts/slideLayout15.xml"/><Relationship Id="rId10" Type="http://schemas.openxmlformats.org/officeDocument/2006/relationships/image" Target="../media/image21.jpeg"/><Relationship Id="rId4" Type="http://schemas.openxmlformats.org/officeDocument/2006/relationships/video" Target="https://www.youtube.com/embed/EIdbPztcMW4?list=PLytd5TfkX1X4vDldVMwpzvUAqetd9RnKx" TargetMode="External"/><Relationship Id="rId9"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video" Target="https://www.youtube.com/embed/ecavbpCuvkI?list=PLytd5TfkX1X4vDldVMwpzvUAqetd9RnKx" TargetMode="Externa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3.xml"/><Relationship Id="rId1" Type="http://schemas.openxmlformats.org/officeDocument/2006/relationships/video" Target="https://www.youtube.com/embed/Z9SOCVC-vRo?feature=oembed"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177/0018720811413389" TargetMode="External"/><Relationship Id="rId2" Type="http://schemas.openxmlformats.org/officeDocument/2006/relationships/hyperlink" Target="https://doi.org/10.1080/21670811.2021.1897473" TargetMode="External"/><Relationship Id="rId1" Type="http://schemas.openxmlformats.org/officeDocument/2006/relationships/slideLayout" Target="../slideLayouts/slideLayout15.xml"/><Relationship Id="rId4" Type="http://schemas.openxmlformats.org/officeDocument/2006/relationships/hyperlink" Target="https://doi.org/10.55737/qjssh.v-iv.24288"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youtube.com/watch?v=zgEDy-93Bls"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3" Type="http://schemas.openxmlformats.org/officeDocument/2006/relationships/hyperlink" Target="https://www.researchgate.net/profile/Irena-Peteva-2?_tp=eyJjb250ZXh0Ijp7ImZpcnN0UGFnZSI6InB1YmxpY2F0aW9uIiwicGFnZSI6InB1YmxpY2F0aW9uIn19"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hyperlink" Target="https://www.researchgate.net/profile/Ivan-Trenchev-2?_tp=eyJjb250ZXh0Ijp7ImZpcnN0UGFnZSI6InB1YmxpY2F0aW9uIiwicGFnZSI6InB1YmxpY2F0aW9uIn19" TargetMode="External"/><Relationship Id="rId4" Type="http://schemas.openxmlformats.org/officeDocument/2006/relationships/hyperlink" Target="https://www.researchgate.net/profile/Stoyan-Denchev?_tp=eyJjb250ZXh0Ijp7ImZpcnN0UGFnZSI6InB1YmxpY2F0aW9uIiwicGFnZSI6InB1YmxpY2F0aW9uIn19"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jpe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4.jpe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www.wired.it/attualita/tech/2016/09/29/hololens-manutenzione-ascensori/"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ideo" Target="https://www.youtube.com/embed/qISv4FUjE84?feature=oembed" TargetMode="Externa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3.xml"/><Relationship Id="rId1" Type="http://schemas.openxmlformats.org/officeDocument/2006/relationships/video" Target="https://www.youtube.com/embed/0p8HZVCZSkc?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nl-NL" dirty="0" err="1"/>
              <a:t>Immersive Journalism</a:t>
            </a:r>
            <a:endParaRPr lang="nl-NL" dirty="0"/>
          </a:p>
        </p:txBody>
      </p:sp>
      <p:sp>
        <p:nvSpPr>
          <p:cNvPr id="5" name="Tijdelijke aanduiding voor tekst 4"/>
          <p:cNvSpPr>
            <a:spLocks noGrp="1"/>
          </p:cNvSpPr>
          <p:nvPr>
            <p:ph type="body" sz="quarter" idx="14"/>
          </p:nvPr>
        </p:nvSpPr>
        <p:spPr/>
        <p:txBody>
          <a:bodyPr/>
          <a:lstStyle/>
          <a:p>
            <a:r>
              <a:rPr lang="nl-NL"/>
              <a:t>Tomás Dodds | Leiden</a:t>
            </a:r>
            <a:endParaRPr lang="nl-NL" dirty="0"/>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3A523-3B32-257A-A6A2-34DD1CBCFBA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C12957-F30F-A522-0F3D-3BB67CB97111}"/>
              </a:ext>
            </a:extLst>
          </p:cNvPr>
          <p:cNvSpPr>
            <a:spLocks noGrp="1"/>
          </p:cNvSpPr>
          <p:nvPr>
            <p:ph idx="1"/>
          </p:nvPr>
        </p:nvSpPr>
        <p:spPr>
          <a:xfrm>
            <a:off x="836094" y="1824768"/>
            <a:ext cx="10041036" cy="2866077"/>
          </a:xfrm>
        </p:spPr>
        <p:txBody>
          <a:bodyPr>
            <a:normAutofit/>
          </a:bodyPr>
          <a:lstStyle/>
          <a:p>
            <a:r>
              <a:rPr lang="en-US" sz="2400" dirty="0" err="1"/>
              <a:t>Immersieve</a:t>
            </a:r>
            <a:r>
              <a:rPr lang="en-US" sz="2400" dirty="0"/>
              <a:t> </a:t>
            </a:r>
            <a:r>
              <a:rPr lang="en-US" sz="2400" dirty="0" err="1"/>
              <a:t>journalistiek</a:t>
            </a:r>
            <a:r>
              <a:rPr lang="en-US" sz="2400" dirty="0"/>
              <a:t> (IJ) is </a:t>
            </a:r>
            <a:r>
              <a:rPr lang="en-US" sz="2400" dirty="0" err="1"/>
              <a:t>een</a:t>
            </a:r>
            <a:r>
              <a:rPr lang="en-US" sz="2400" dirty="0"/>
              <a:t> </a:t>
            </a:r>
            <a:r>
              <a:rPr lang="en-US" sz="2400" dirty="0" err="1"/>
              <a:t>nieuwsproductie</a:t>
            </a:r>
            <a:r>
              <a:rPr lang="en-US" sz="2400" dirty="0"/>
              <a:t> die </a:t>
            </a:r>
            <a:r>
              <a:rPr lang="en-US" sz="2400" dirty="0" err="1"/>
              <a:t>gebruikmaakt</a:t>
            </a:r>
            <a:r>
              <a:rPr lang="en-US" sz="2400" dirty="0"/>
              <a:t> van virtual reality (VR)-</a:t>
            </a:r>
            <a:r>
              <a:rPr lang="en-US" sz="2400" dirty="0" err="1"/>
              <a:t>technologie</a:t>
            </a:r>
            <a:r>
              <a:rPr lang="en-US" sz="2400" dirty="0"/>
              <a:t> om </a:t>
            </a:r>
            <a:r>
              <a:rPr lang="en-US" sz="2400" dirty="0" err="1"/>
              <a:t>kijkers</a:t>
            </a:r>
            <a:r>
              <a:rPr lang="en-US" sz="2400" dirty="0"/>
              <a:t> in </a:t>
            </a:r>
            <a:r>
              <a:rPr lang="en-US" sz="2400" dirty="0" err="1"/>
              <a:t>staat</a:t>
            </a:r>
            <a:r>
              <a:rPr lang="en-US" sz="2400" dirty="0"/>
              <a:t> </a:t>
            </a:r>
            <a:r>
              <a:rPr lang="en-US" sz="2400" dirty="0" err="1"/>
              <a:t>te</a:t>
            </a:r>
            <a:r>
              <a:rPr lang="en-US" sz="2400" dirty="0"/>
              <a:t> </a:t>
            </a:r>
            <a:r>
              <a:rPr lang="en-US" sz="2400" dirty="0" err="1"/>
              <a:t>stellen</a:t>
            </a:r>
            <a:r>
              <a:rPr lang="en-US" sz="2400" dirty="0"/>
              <a:t> </a:t>
            </a:r>
            <a:r>
              <a:rPr lang="en-US" sz="2400" dirty="0" err="1"/>
              <a:t>situaties</a:t>
            </a:r>
            <a:r>
              <a:rPr lang="en-US" sz="2400" dirty="0"/>
              <a:t> </a:t>
            </a:r>
            <a:r>
              <a:rPr lang="en-US" sz="2400" dirty="0" err="1"/>
              <a:t>uit</a:t>
            </a:r>
            <a:r>
              <a:rPr lang="en-US" sz="2400" dirty="0"/>
              <a:t> </a:t>
            </a:r>
            <a:r>
              <a:rPr lang="en-US" sz="2400" dirty="0" err="1"/>
              <a:t>nieuwsberichten</a:t>
            </a:r>
            <a:r>
              <a:rPr lang="en-US" sz="2400" dirty="0"/>
              <a:t> </a:t>
            </a:r>
            <a:r>
              <a:rPr lang="en-US" sz="2400" dirty="0" err="1"/>
              <a:t>en</a:t>
            </a:r>
            <a:r>
              <a:rPr lang="en-US" sz="2400" dirty="0"/>
              <a:t> </a:t>
            </a:r>
            <a:r>
              <a:rPr lang="en-US" sz="2400" dirty="0" err="1"/>
              <a:t>documentaires</a:t>
            </a:r>
            <a:r>
              <a:rPr lang="en-US" sz="2400" dirty="0"/>
              <a:t> </a:t>
            </a:r>
            <a:r>
              <a:rPr lang="en-US" sz="2400" dirty="0" err="1"/>
              <a:t>persoonlijk</a:t>
            </a:r>
            <a:r>
              <a:rPr lang="en-US" sz="2400" dirty="0"/>
              <a:t> </a:t>
            </a:r>
            <a:r>
              <a:rPr lang="en-US" sz="2400" dirty="0" err="1"/>
              <a:t>te</a:t>
            </a:r>
            <a:r>
              <a:rPr lang="en-US" sz="2400" dirty="0"/>
              <a:t> </a:t>
            </a:r>
            <a:r>
              <a:rPr lang="en-US" sz="2400" dirty="0" err="1"/>
              <a:t>ervaren</a:t>
            </a:r>
            <a:r>
              <a:rPr lang="en-US" sz="2400" dirty="0"/>
              <a:t> (Shin &amp; </a:t>
            </a:r>
            <a:r>
              <a:rPr lang="en-US" sz="2400" dirty="0" err="1"/>
              <a:t>Biocca</a:t>
            </a:r>
            <a:r>
              <a:rPr lang="en-US" sz="2400" dirty="0"/>
              <a:t>, 2018). 
De </a:t>
            </a:r>
            <a:r>
              <a:rPr lang="en-US" sz="2400" dirty="0" err="1"/>
              <a:t>Nederlandse</a:t>
            </a:r>
            <a:r>
              <a:rPr lang="en-US" sz="2400" dirty="0"/>
              <a:t> virtual reality-</a:t>
            </a:r>
            <a:r>
              <a:rPr lang="en-US" sz="2400" dirty="0" err="1"/>
              <a:t>markt</a:t>
            </a:r>
            <a:r>
              <a:rPr lang="en-US" sz="2400" dirty="0"/>
              <a:t> </a:t>
            </a:r>
            <a:r>
              <a:rPr lang="en-US" sz="2400" dirty="0" err="1"/>
              <a:t>zal</a:t>
            </a:r>
            <a:r>
              <a:rPr lang="en-US" sz="2400" dirty="0"/>
              <a:t> tot 2027 </a:t>
            </a:r>
            <a:r>
              <a:rPr lang="en-US" sz="2400" dirty="0" err="1"/>
              <a:t>naar</a:t>
            </a:r>
            <a:r>
              <a:rPr lang="en-US" sz="2400" dirty="0"/>
              <a:t> </a:t>
            </a:r>
            <a:r>
              <a:rPr lang="en-US" sz="2400" dirty="0" err="1"/>
              <a:t>verwachting</a:t>
            </a:r>
            <a:r>
              <a:rPr lang="en-US" sz="2400" dirty="0"/>
              <a:t> met 11,13% </a:t>
            </a:r>
            <a:r>
              <a:rPr lang="en-US" sz="2400" dirty="0" err="1"/>
              <a:t>groeien</a:t>
            </a:r>
            <a:r>
              <a:rPr lang="en-US" sz="2400" dirty="0"/>
              <a:t> (Statista, 2023).</a:t>
            </a:r>
          </a:p>
        </p:txBody>
      </p:sp>
      <p:sp>
        <p:nvSpPr>
          <p:cNvPr id="3" name="Title 2">
            <a:extLst>
              <a:ext uri="{FF2B5EF4-FFF2-40B4-BE49-F238E27FC236}">
                <a16:creationId xmlns:a16="http://schemas.microsoft.com/office/drawing/2014/main" id="{757EE0BA-6D9F-4469-D38D-4CA9812C080C}"/>
              </a:ext>
            </a:extLst>
          </p:cNvPr>
          <p:cNvSpPr>
            <a:spLocks noGrp="1"/>
          </p:cNvSpPr>
          <p:nvPr>
            <p:ph type="title"/>
          </p:nvPr>
        </p:nvSpPr>
        <p:spPr>
          <a:xfrm>
            <a:off x="833433" y="789570"/>
            <a:ext cx="9370198" cy="488582"/>
          </a:xfrm>
        </p:spPr>
        <p:txBody>
          <a:bodyPr/>
          <a:lstStyle/>
          <a:p>
            <a:r>
              <a:rPr lang="en-US" dirty="0"/>
              <a:t>Wat is immersive </a:t>
            </a:r>
            <a:r>
              <a:rPr lang="en-US" dirty="0" err="1"/>
              <a:t>journalistiek</a:t>
            </a:r>
            <a:r>
              <a:rPr lang="en-US" dirty="0"/>
              <a:t>?</a:t>
            </a:r>
          </a:p>
        </p:txBody>
      </p:sp>
      <p:sp>
        <p:nvSpPr>
          <p:cNvPr id="5" name="Footer Placeholder 4">
            <a:extLst>
              <a:ext uri="{FF2B5EF4-FFF2-40B4-BE49-F238E27FC236}">
                <a16:creationId xmlns:a16="http://schemas.microsoft.com/office/drawing/2014/main" id="{2C45E62B-0E9D-A910-E835-B0E7189202DD}"/>
              </a:ext>
            </a:extLst>
          </p:cNvPr>
          <p:cNvSpPr>
            <a:spLocks noGrp="1"/>
          </p:cNvSpPr>
          <p:nvPr>
            <p:ph type="ftr" sz="quarter" idx="11"/>
          </p:nvPr>
        </p:nvSpPr>
        <p:spPr>
          <a:xfrm>
            <a:off x="836094" y="6380742"/>
            <a:ext cx="1675404" cy="69215"/>
          </a:xfrm>
        </p:spPr>
        <p:txBody>
          <a:bodyPr/>
          <a:lstStyle/>
          <a:p>
            <a:endParaRPr lang="en-US" noProof="0"/>
          </a:p>
        </p:txBody>
      </p:sp>
      <p:sp>
        <p:nvSpPr>
          <p:cNvPr id="6" name="Slide Number Placeholder 5">
            <a:extLst>
              <a:ext uri="{FF2B5EF4-FFF2-40B4-BE49-F238E27FC236}">
                <a16:creationId xmlns:a16="http://schemas.microsoft.com/office/drawing/2014/main" id="{09A782FA-5F4B-0358-8A02-C263AAFBF68C}"/>
              </a:ext>
            </a:extLst>
          </p:cNvPr>
          <p:cNvSpPr>
            <a:spLocks noGrp="1"/>
          </p:cNvSpPr>
          <p:nvPr>
            <p:ph type="sldNum" sz="quarter" idx="12"/>
          </p:nvPr>
        </p:nvSpPr>
        <p:spPr/>
        <p:txBody>
          <a:bodyPr/>
          <a:lstStyle/>
          <a:p>
            <a:endParaRPr lang="en-US" noProof="0"/>
          </a:p>
        </p:txBody>
      </p:sp>
      <p:sp>
        <p:nvSpPr>
          <p:cNvPr id="7" name="Rectangle 6">
            <a:extLst>
              <a:ext uri="{FF2B5EF4-FFF2-40B4-BE49-F238E27FC236}">
                <a16:creationId xmlns:a16="http://schemas.microsoft.com/office/drawing/2014/main" id="{FC97E7F1-A91A-530E-AD53-0AA7444D3292}"/>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Tree>
    <p:extLst>
      <p:ext uri="{BB962C8B-B14F-4D97-AF65-F5344CB8AC3E}">
        <p14:creationId xmlns:p14="http://schemas.microsoft.com/office/powerpoint/2010/main" val="4018505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2F784-9750-929F-3581-A0B8F88B3C02}"/>
              </a:ext>
            </a:extLst>
          </p:cNvPr>
          <p:cNvSpPr>
            <a:spLocks noGrp="1"/>
          </p:cNvSpPr>
          <p:nvPr>
            <p:ph type="title"/>
          </p:nvPr>
        </p:nvSpPr>
        <p:spPr/>
        <p:txBody>
          <a:bodyPr/>
          <a:lstStyle/>
          <a:p>
            <a:r>
              <a:rPr lang="en-US" dirty="0" err="1"/>
              <a:t>Nieuwe</a:t>
            </a:r>
            <a:r>
              <a:rPr lang="en-US" dirty="0"/>
              <a:t> </a:t>
            </a:r>
            <a:r>
              <a:rPr lang="en-US" dirty="0" err="1"/>
              <a:t>mogelijkheden</a:t>
            </a:r>
            <a:endParaRPr lang="en-US" dirty="0"/>
          </a:p>
        </p:txBody>
      </p:sp>
      <p:sp>
        <p:nvSpPr>
          <p:cNvPr id="5" name="Slide Number Placeholder 4">
            <a:extLst>
              <a:ext uri="{FF2B5EF4-FFF2-40B4-BE49-F238E27FC236}">
                <a16:creationId xmlns:a16="http://schemas.microsoft.com/office/drawing/2014/main" id="{5490D26C-11E8-0E3E-83F2-ABA7F503769F}"/>
              </a:ext>
            </a:extLst>
          </p:cNvPr>
          <p:cNvSpPr>
            <a:spLocks noGrp="1"/>
          </p:cNvSpPr>
          <p:nvPr>
            <p:ph type="sldNum" sz="quarter" idx="12"/>
          </p:nvPr>
        </p:nvSpPr>
        <p:spPr/>
        <p:txBody>
          <a:bodyPr/>
          <a:lstStyle/>
          <a:p>
            <a:endParaRPr lang="en-US" noProof="0"/>
          </a:p>
        </p:txBody>
      </p:sp>
      <p:pic>
        <p:nvPicPr>
          <p:cNvPr id="1026" name="Picture 2" descr="The New York Times is sending out a second round of Google Cardboards - The  Verge">
            <a:extLst>
              <a:ext uri="{FF2B5EF4-FFF2-40B4-BE49-F238E27FC236}">
                <a16:creationId xmlns:a16="http://schemas.microsoft.com/office/drawing/2014/main" id="{EAD6DF4E-775A-CAF7-BE4B-4A2E47F97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656" y="1580494"/>
            <a:ext cx="8329832" cy="43594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D97C95F-7B0A-551A-1F88-3DFAA65C5CBE}"/>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
        <p:nvSpPr>
          <p:cNvPr id="7" name="Footer Placeholder 4">
            <a:extLst>
              <a:ext uri="{FF2B5EF4-FFF2-40B4-BE49-F238E27FC236}">
                <a16:creationId xmlns:a16="http://schemas.microsoft.com/office/drawing/2014/main" id="{AE0C3400-3DAD-D54A-2832-369F1F51F557}"/>
              </a:ext>
            </a:extLst>
          </p:cNvPr>
          <p:cNvSpPr>
            <a:spLocks noGrp="1"/>
          </p:cNvSpPr>
          <p:nvPr>
            <p:ph type="ftr" sz="quarter" idx="11"/>
          </p:nvPr>
        </p:nvSpPr>
        <p:spPr>
          <a:xfrm>
            <a:off x="836094" y="6311526"/>
            <a:ext cx="4114863" cy="138432"/>
          </a:xfrm>
        </p:spPr>
        <p:txBody>
          <a:bodyPr/>
          <a:lstStyle/>
          <a:p>
            <a:endParaRPr lang="en-US" noProof="0"/>
          </a:p>
        </p:txBody>
      </p:sp>
    </p:spTree>
    <p:extLst>
      <p:ext uri="{BB962C8B-B14F-4D97-AF65-F5344CB8AC3E}">
        <p14:creationId xmlns:p14="http://schemas.microsoft.com/office/powerpoint/2010/main" val="715171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54557-FD26-0D91-331A-DBBA5D4D7F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8D6261-F2EE-EF17-716C-4910E94707BF}"/>
              </a:ext>
            </a:extLst>
          </p:cNvPr>
          <p:cNvSpPr>
            <a:spLocks noGrp="1"/>
          </p:cNvSpPr>
          <p:nvPr>
            <p:ph type="title"/>
          </p:nvPr>
        </p:nvSpPr>
        <p:spPr>
          <a:xfrm>
            <a:off x="833433" y="789570"/>
            <a:ext cx="8938150" cy="488582"/>
          </a:xfrm>
        </p:spPr>
        <p:txBody>
          <a:bodyPr/>
          <a:lstStyle/>
          <a:p>
            <a:r>
              <a:rPr lang="en-US" dirty="0"/>
              <a:t>Meer </a:t>
            </a:r>
            <a:r>
              <a:rPr lang="en-US" dirty="0" err="1"/>
              <a:t>ervaring</a:t>
            </a:r>
            <a:endParaRPr lang="en-US" dirty="0"/>
          </a:p>
        </p:txBody>
      </p:sp>
      <p:sp>
        <p:nvSpPr>
          <p:cNvPr id="6" name="Slide Number Placeholder 5">
            <a:extLst>
              <a:ext uri="{FF2B5EF4-FFF2-40B4-BE49-F238E27FC236}">
                <a16:creationId xmlns:a16="http://schemas.microsoft.com/office/drawing/2014/main" id="{4F6ACBE9-A9D9-5692-F9CF-72488CA08792}"/>
              </a:ext>
            </a:extLst>
          </p:cNvPr>
          <p:cNvSpPr>
            <a:spLocks noGrp="1"/>
          </p:cNvSpPr>
          <p:nvPr>
            <p:ph type="sldNum" sz="quarter" idx="12"/>
          </p:nvPr>
        </p:nvSpPr>
        <p:spPr/>
        <p:txBody>
          <a:bodyPr/>
          <a:lstStyle/>
          <a:p>
            <a:endParaRPr lang="en-US" noProof="0"/>
          </a:p>
        </p:txBody>
      </p:sp>
      <p:sp>
        <p:nvSpPr>
          <p:cNvPr id="10" name="Rectangle 9">
            <a:extLst>
              <a:ext uri="{FF2B5EF4-FFF2-40B4-BE49-F238E27FC236}">
                <a16:creationId xmlns:a16="http://schemas.microsoft.com/office/drawing/2014/main" id="{21A1D000-43AC-EEB2-7FF1-9BD90C7A6C5E}"/>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pic>
        <p:nvPicPr>
          <p:cNvPr id="4" name="Online Media 3" descr="Detroit Riots Remain Vivid After 50 Years | The Daily 360 | The New York Times">
            <a:hlinkClick r:id="" action="ppaction://media"/>
            <a:extLst>
              <a:ext uri="{FF2B5EF4-FFF2-40B4-BE49-F238E27FC236}">
                <a16:creationId xmlns:a16="http://schemas.microsoft.com/office/drawing/2014/main" id="{762B6B49-130E-E274-EB26-73351659211E}"/>
              </a:ext>
            </a:extLst>
          </p:cNvPr>
          <p:cNvPicPr>
            <a:picLocks noRot="1" noChangeAspect="1"/>
          </p:cNvPicPr>
          <p:nvPr>
            <a:videoFile r:link="rId1"/>
          </p:nvPr>
        </p:nvPicPr>
        <p:blipFill>
          <a:blip r:embed="rId4"/>
          <a:stretch>
            <a:fillRect/>
          </a:stretch>
        </p:blipFill>
        <p:spPr>
          <a:xfrm>
            <a:off x="2542158" y="1963171"/>
            <a:ext cx="6606289" cy="3732553"/>
          </a:xfrm>
          <a:prstGeom prst="rect">
            <a:avLst/>
          </a:prstGeom>
        </p:spPr>
      </p:pic>
    </p:spTree>
    <p:extLst>
      <p:ext uri="{BB962C8B-B14F-4D97-AF65-F5344CB8AC3E}">
        <p14:creationId xmlns:p14="http://schemas.microsoft.com/office/powerpoint/2010/main" val="344508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B3BED-691C-A8E4-21A4-77E4A98A5467}"/>
              </a:ext>
            </a:extLst>
          </p:cNvPr>
          <p:cNvSpPr>
            <a:spLocks noGrp="1"/>
          </p:cNvSpPr>
          <p:nvPr>
            <p:ph type="title"/>
          </p:nvPr>
        </p:nvSpPr>
        <p:spPr>
          <a:xfrm>
            <a:off x="833433" y="789570"/>
            <a:ext cx="9946841" cy="488582"/>
          </a:xfrm>
        </p:spPr>
        <p:txBody>
          <a:bodyPr/>
          <a:lstStyle/>
          <a:p>
            <a:r>
              <a:rPr lang="en-US" dirty="0" err="1"/>
              <a:t>Reconstructies</a:t>
            </a:r>
            <a:endParaRPr lang="en-US" dirty="0"/>
          </a:p>
        </p:txBody>
      </p:sp>
      <p:sp>
        <p:nvSpPr>
          <p:cNvPr id="5" name="Footer Placeholder 4">
            <a:extLst>
              <a:ext uri="{FF2B5EF4-FFF2-40B4-BE49-F238E27FC236}">
                <a16:creationId xmlns:a16="http://schemas.microsoft.com/office/drawing/2014/main" id="{D31CFB53-D7AB-0A97-99EC-C58765675183}"/>
              </a:ext>
            </a:extLst>
          </p:cNvPr>
          <p:cNvSpPr>
            <a:spLocks noGrp="1"/>
          </p:cNvSpPr>
          <p:nvPr>
            <p:ph type="ftr" sz="quarter" idx="11"/>
          </p:nvPr>
        </p:nvSpPr>
        <p:spPr>
          <a:xfrm>
            <a:off x="412716" y="3069546"/>
            <a:ext cx="4600420" cy="692158"/>
          </a:xfrm>
        </p:spPr>
        <p:txBody>
          <a:bodyPr/>
          <a:lstStyle/>
          <a:p>
            <a:r>
              <a:rPr lang="en-US" dirty="0" err="1"/>
              <a:t>Een</a:t>
            </a:r>
            <a:r>
              <a:rPr lang="en-US" dirty="0"/>
              <a:t> </a:t>
            </a:r>
            <a:r>
              <a:rPr lang="en-US" dirty="0" err="1"/>
              <a:t>selectie</a:t>
            </a:r>
            <a:r>
              <a:rPr lang="en-US" dirty="0"/>
              <a:t> van </a:t>
            </a:r>
            <a:r>
              <a:rPr lang="en-US" dirty="0" err="1"/>
              <a:t>stilstaande</a:t>
            </a:r>
            <a:r>
              <a:rPr lang="en-US" dirty="0"/>
              <a:t> </a:t>
            </a:r>
            <a:r>
              <a:rPr lang="en-US" dirty="0" err="1"/>
              <a:t>beelden</a:t>
            </a:r>
            <a:r>
              <a:rPr lang="en-US" dirty="0"/>
              <a:t> die </a:t>
            </a:r>
            <a:r>
              <a:rPr lang="en-US" dirty="0" err="1"/>
              <a:t>zijn</a:t>
            </a:r>
            <a:r>
              <a:rPr lang="en-US" dirty="0"/>
              <a:t> </a:t>
            </a:r>
            <a:r>
              <a:rPr lang="en-US" dirty="0" err="1"/>
              <a:t>gebruikt</a:t>
            </a:r>
            <a:r>
              <a:rPr lang="en-US" dirty="0"/>
              <a:t> om </a:t>
            </a:r>
            <a:r>
              <a:rPr lang="en-US" dirty="0" err="1"/>
              <a:t>een</a:t>
            </a:r>
            <a:r>
              <a:rPr lang="en-US" dirty="0"/>
              <a:t> </a:t>
            </a:r>
            <a:r>
              <a:rPr lang="en-US" dirty="0" err="1"/>
              <a:t>omgeving</a:t>
            </a:r>
            <a:r>
              <a:rPr lang="en-US" dirty="0"/>
              <a:t> </a:t>
            </a:r>
            <a:r>
              <a:rPr lang="en-US" dirty="0" err="1"/>
              <a:t>te</a:t>
            </a:r>
            <a:r>
              <a:rPr lang="en-US" dirty="0"/>
              <a:t> </a:t>
            </a:r>
            <a:r>
              <a:rPr lang="en-US" dirty="0" err="1"/>
              <a:t>reconstrueren</a:t>
            </a:r>
            <a:r>
              <a:rPr lang="en-US" dirty="0"/>
              <a:t> </a:t>
            </a:r>
            <a:r>
              <a:rPr lang="en-US" dirty="0" err="1"/>
              <a:t>ter</a:t>
            </a:r>
            <a:r>
              <a:rPr lang="en-US" dirty="0"/>
              <a:t> </a:t>
            </a:r>
            <a:r>
              <a:rPr lang="en-US" dirty="0" err="1"/>
              <a:t>illustratie</a:t>
            </a:r>
            <a:r>
              <a:rPr lang="en-US" dirty="0"/>
              <a:t> van </a:t>
            </a:r>
            <a:r>
              <a:rPr lang="en-US" dirty="0" err="1"/>
              <a:t>grensgeweld</a:t>
            </a:r>
            <a:r>
              <a:rPr lang="en-US" dirty="0"/>
              <a:t>. </a:t>
            </a:r>
          </a:p>
          <a:p>
            <a:r>
              <a:rPr lang="en-US" dirty="0"/>
              <a:t>Emblematic Group</a:t>
            </a:r>
          </a:p>
          <a:p>
            <a:endParaRPr lang="en-US" dirty="0"/>
          </a:p>
          <a:p>
            <a:r>
              <a:rPr lang="en-US" dirty="0"/>
              <a:t>Onder: </a:t>
            </a:r>
            <a:r>
              <a:rPr lang="en-US" dirty="0" err="1"/>
              <a:t>Een</a:t>
            </a:r>
            <a:r>
              <a:rPr lang="en-US" dirty="0"/>
              <a:t> CG-model van </a:t>
            </a:r>
            <a:r>
              <a:rPr lang="en-US" dirty="0" err="1"/>
              <a:t>een</a:t>
            </a:r>
            <a:r>
              <a:rPr lang="en-US" dirty="0"/>
              <a:t> </a:t>
            </a:r>
            <a:r>
              <a:rPr lang="en-US" dirty="0" err="1"/>
              <a:t>grenswachter</a:t>
            </a:r>
            <a:r>
              <a:rPr lang="en-US" dirty="0"/>
              <a:t>, </a:t>
            </a:r>
            <a:r>
              <a:rPr lang="en-US" dirty="0" err="1"/>
              <a:t>geplaatst</a:t>
            </a:r>
            <a:r>
              <a:rPr lang="en-US" dirty="0"/>
              <a:t> in de 3D-scène.</a:t>
            </a:r>
            <a:br>
              <a:rPr lang="en-US" noProof="0" dirty="0"/>
            </a:br>
            <a:endParaRPr lang="en-US" noProof="0" dirty="0"/>
          </a:p>
        </p:txBody>
      </p:sp>
      <p:sp>
        <p:nvSpPr>
          <p:cNvPr id="6" name="Slide Number Placeholder 5">
            <a:extLst>
              <a:ext uri="{FF2B5EF4-FFF2-40B4-BE49-F238E27FC236}">
                <a16:creationId xmlns:a16="http://schemas.microsoft.com/office/drawing/2014/main" id="{6BD52EC8-0243-EBDE-A053-6027617DC7E8}"/>
              </a:ext>
            </a:extLst>
          </p:cNvPr>
          <p:cNvSpPr>
            <a:spLocks noGrp="1"/>
          </p:cNvSpPr>
          <p:nvPr>
            <p:ph type="sldNum" sz="quarter" idx="12"/>
          </p:nvPr>
        </p:nvSpPr>
        <p:spPr/>
        <p:txBody>
          <a:bodyPr/>
          <a:lstStyle/>
          <a:p>
            <a:endParaRPr lang="en-US" noProof="0"/>
          </a:p>
        </p:txBody>
      </p:sp>
      <p:pic>
        <p:nvPicPr>
          <p:cNvPr id="8" name="Picture 7">
            <a:extLst>
              <a:ext uri="{FF2B5EF4-FFF2-40B4-BE49-F238E27FC236}">
                <a16:creationId xmlns:a16="http://schemas.microsoft.com/office/drawing/2014/main" id="{B28690DC-4CCF-2EA3-9CD2-619E60F35C17}"/>
              </a:ext>
            </a:extLst>
          </p:cNvPr>
          <p:cNvPicPr>
            <a:picLocks noChangeAspect="1"/>
          </p:cNvPicPr>
          <p:nvPr/>
        </p:nvPicPr>
        <p:blipFill>
          <a:blip r:embed="rId2"/>
          <a:stretch>
            <a:fillRect/>
          </a:stretch>
        </p:blipFill>
        <p:spPr>
          <a:xfrm>
            <a:off x="5595119" y="1700808"/>
            <a:ext cx="5185155" cy="4121792"/>
          </a:xfrm>
          <a:prstGeom prst="rect">
            <a:avLst/>
          </a:prstGeom>
        </p:spPr>
      </p:pic>
      <p:sp>
        <p:nvSpPr>
          <p:cNvPr id="10" name="Rectangle 9">
            <a:extLst>
              <a:ext uri="{FF2B5EF4-FFF2-40B4-BE49-F238E27FC236}">
                <a16:creationId xmlns:a16="http://schemas.microsoft.com/office/drawing/2014/main" id="{2219FB0D-708E-895D-03D1-26CA20A26FFF}"/>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Tree>
    <p:extLst>
      <p:ext uri="{BB962C8B-B14F-4D97-AF65-F5344CB8AC3E}">
        <p14:creationId xmlns:p14="http://schemas.microsoft.com/office/powerpoint/2010/main" val="1710129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3F1E0-5A14-7765-68EF-9587768360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D0DC08-147C-D9C1-2275-6C2CB0974AE4}"/>
              </a:ext>
            </a:extLst>
          </p:cNvPr>
          <p:cNvSpPr>
            <a:spLocks noGrp="1"/>
          </p:cNvSpPr>
          <p:nvPr>
            <p:ph type="title"/>
          </p:nvPr>
        </p:nvSpPr>
        <p:spPr/>
        <p:txBody>
          <a:bodyPr/>
          <a:lstStyle/>
          <a:p>
            <a:r>
              <a:rPr lang="en-US" dirty="0"/>
              <a:t>Wat </a:t>
            </a:r>
            <a:r>
              <a:rPr lang="en-US" dirty="0" err="1"/>
              <a:t>voegt</a:t>
            </a:r>
            <a:r>
              <a:rPr lang="en-US" dirty="0"/>
              <a:t> </a:t>
            </a:r>
            <a:r>
              <a:rPr lang="en-US" dirty="0" err="1"/>
              <a:t>dit</a:t>
            </a:r>
            <a:r>
              <a:rPr lang="en-US" dirty="0"/>
              <a:t> toe?</a:t>
            </a:r>
          </a:p>
        </p:txBody>
      </p:sp>
      <p:sp>
        <p:nvSpPr>
          <p:cNvPr id="5" name="Footer Placeholder 4">
            <a:extLst>
              <a:ext uri="{FF2B5EF4-FFF2-40B4-BE49-F238E27FC236}">
                <a16:creationId xmlns:a16="http://schemas.microsoft.com/office/drawing/2014/main" id="{CBDDF005-55D2-CA65-D302-90D75288C95B}"/>
              </a:ext>
            </a:extLst>
          </p:cNvPr>
          <p:cNvSpPr>
            <a:spLocks noGrp="1"/>
          </p:cNvSpPr>
          <p:nvPr>
            <p:ph type="ftr" sz="quarter" idx="11"/>
          </p:nvPr>
        </p:nvSpPr>
        <p:spPr>
          <a:xfrm>
            <a:off x="698575" y="2780928"/>
            <a:ext cx="3583917" cy="830589"/>
          </a:xfrm>
        </p:spPr>
        <p:txBody>
          <a:bodyPr/>
          <a:lstStyle/>
          <a:p>
            <a:r>
              <a:rPr lang="en-US" dirty="0"/>
              <a:t>Binnen- </a:t>
            </a:r>
            <a:r>
              <a:rPr lang="en-US" dirty="0" err="1"/>
              <a:t>en</a:t>
            </a:r>
            <a:r>
              <a:rPr lang="en-US" dirty="0"/>
              <a:t> </a:t>
            </a:r>
            <a:r>
              <a:rPr lang="en-US" dirty="0" err="1"/>
              <a:t>buitenlocaties</a:t>
            </a:r>
            <a:r>
              <a:rPr lang="en-US" dirty="0"/>
              <a:t> van Kiya, </a:t>
            </a:r>
            <a:r>
              <a:rPr lang="en-US" dirty="0" err="1"/>
              <a:t>een</a:t>
            </a:r>
            <a:r>
              <a:rPr lang="en-US" dirty="0"/>
              <a:t> </a:t>
            </a:r>
            <a:r>
              <a:rPr lang="en-US" dirty="0" err="1"/>
              <a:t>productie</a:t>
            </a:r>
            <a:r>
              <a:rPr lang="en-US" dirty="0"/>
              <a:t> van de Emblematic Group/New York Times over </a:t>
            </a:r>
            <a:r>
              <a:rPr lang="en-US" dirty="0" err="1"/>
              <a:t>een</a:t>
            </a:r>
            <a:r>
              <a:rPr lang="en-US" dirty="0"/>
              <a:t> </a:t>
            </a:r>
            <a:r>
              <a:rPr lang="en-US" dirty="0" err="1"/>
              <a:t>dodelijk</a:t>
            </a:r>
            <a:r>
              <a:rPr lang="en-US" dirty="0"/>
              <a:t> incident met </a:t>
            </a:r>
            <a:r>
              <a:rPr lang="en-US" dirty="0" err="1"/>
              <a:t>huiselijk</a:t>
            </a:r>
            <a:r>
              <a:rPr lang="en-US" dirty="0"/>
              <a:t> </a:t>
            </a:r>
            <a:r>
              <a:rPr lang="en-US" dirty="0" err="1"/>
              <a:t>geweld</a:t>
            </a:r>
            <a:r>
              <a:rPr lang="en-US" dirty="0"/>
              <a:t> in North Charleston, S.C. </a:t>
            </a:r>
          </a:p>
          <a:p>
            <a:endParaRPr lang="en-US" dirty="0"/>
          </a:p>
          <a:p>
            <a:r>
              <a:rPr lang="en-US" dirty="0"/>
              <a:t>Links </a:t>
            </a:r>
            <a:r>
              <a:rPr lang="en-US" dirty="0" err="1"/>
              <a:t>staan</a:t>
            </a:r>
            <a:r>
              <a:rPr lang="en-US" dirty="0"/>
              <a:t> </a:t>
            </a:r>
            <a:r>
              <a:rPr lang="en-US" dirty="0" err="1"/>
              <a:t>foto’s</a:t>
            </a:r>
            <a:r>
              <a:rPr lang="en-US" dirty="0"/>
              <a:t>; </a:t>
            </a:r>
          </a:p>
          <a:p>
            <a:r>
              <a:rPr lang="en-US" dirty="0" err="1"/>
              <a:t>rechts</a:t>
            </a:r>
            <a:r>
              <a:rPr lang="en-US" dirty="0"/>
              <a:t> </a:t>
            </a:r>
            <a:r>
              <a:rPr lang="en-US" dirty="0" err="1"/>
              <a:t>zijn</a:t>
            </a:r>
            <a:r>
              <a:rPr lang="en-US" dirty="0"/>
              <a:t> de CG-</a:t>
            </a:r>
            <a:r>
              <a:rPr lang="en-US" dirty="0" err="1"/>
              <a:t>recreaties</a:t>
            </a:r>
            <a:br>
              <a:rPr lang="en-US" noProof="0" dirty="0"/>
            </a:br>
            <a:br>
              <a:rPr lang="en-US" noProof="0" dirty="0"/>
            </a:br>
            <a:endParaRPr lang="en-US" noProof="0" dirty="0"/>
          </a:p>
        </p:txBody>
      </p:sp>
      <p:sp>
        <p:nvSpPr>
          <p:cNvPr id="6" name="Slide Number Placeholder 5">
            <a:extLst>
              <a:ext uri="{FF2B5EF4-FFF2-40B4-BE49-F238E27FC236}">
                <a16:creationId xmlns:a16="http://schemas.microsoft.com/office/drawing/2014/main" id="{77A405F4-A737-83CC-3331-3C657C8A4F43}"/>
              </a:ext>
            </a:extLst>
          </p:cNvPr>
          <p:cNvSpPr>
            <a:spLocks noGrp="1"/>
          </p:cNvSpPr>
          <p:nvPr>
            <p:ph type="sldNum" sz="quarter" idx="12"/>
          </p:nvPr>
        </p:nvSpPr>
        <p:spPr/>
        <p:txBody>
          <a:bodyPr/>
          <a:lstStyle/>
          <a:p>
            <a:endParaRPr lang="en-US" noProof="0"/>
          </a:p>
        </p:txBody>
      </p:sp>
      <p:sp>
        <p:nvSpPr>
          <p:cNvPr id="10" name="Rectangle 9">
            <a:extLst>
              <a:ext uri="{FF2B5EF4-FFF2-40B4-BE49-F238E27FC236}">
                <a16:creationId xmlns:a16="http://schemas.microsoft.com/office/drawing/2014/main" id="{0D309CED-8394-2D8E-CF7C-D8D615622A29}"/>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pic>
        <p:nvPicPr>
          <p:cNvPr id="2" name="Picture 1">
            <a:extLst>
              <a:ext uri="{FF2B5EF4-FFF2-40B4-BE49-F238E27FC236}">
                <a16:creationId xmlns:a16="http://schemas.microsoft.com/office/drawing/2014/main" id="{46DF20E1-712E-7734-B285-C2A78163AE5A}"/>
              </a:ext>
            </a:extLst>
          </p:cNvPr>
          <p:cNvPicPr>
            <a:picLocks noChangeAspect="1"/>
          </p:cNvPicPr>
          <p:nvPr/>
        </p:nvPicPr>
        <p:blipFill>
          <a:blip r:embed="rId2"/>
          <a:stretch>
            <a:fillRect/>
          </a:stretch>
        </p:blipFill>
        <p:spPr>
          <a:xfrm>
            <a:off x="4681961" y="1844824"/>
            <a:ext cx="6280826" cy="4121792"/>
          </a:xfrm>
          <a:prstGeom prst="rect">
            <a:avLst/>
          </a:prstGeom>
        </p:spPr>
      </p:pic>
    </p:spTree>
    <p:extLst>
      <p:ext uri="{BB962C8B-B14F-4D97-AF65-F5344CB8AC3E}">
        <p14:creationId xmlns:p14="http://schemas.microsoft.com/office/powerpoint/2010/main" val="428284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3089E2-18D1-71A7-520B-A891D4F893A3}"/>
              </a:ext>
            </a:extLst>
          </p:cNvPr>
          <p:cNvSpPr>
            <a:spLocks noGrp="1"/>
          </p:cNvSpPr>
          <p:nvPr>
            <p:ph idx="1"/>
          </p:nvPr>
        </p:nvSpPr>
        <p:spPr>
          <a:xfrm>
            <a:off x="836094" y="1824768"/>
            <a:ext cx="10041036" cy="3870927"/>
          </a:xfrm>
        </p:spPr>
        <p:txBody>
          <a:bodyPr/>
          <a:lstStyle/>
          <a:p>
            <a:r>
              <a:rPr lang="en-US" sz="1905" dirty="0"/>
              <a:t>VR-</a:t>
            </a:r>
            <a:r>
              <a:rPr lang="en-US" sz="1905" dirty="0" err="1"/>
              <a:t>technologie</a:t>
            </a:r>
            <a:r>
              <a:rPr lang="en-US" sz="1905" dirty="0"/>
              <a:t> </a:t>
            </a:r>
            <a:r>
              <a:rPr lang="en-US" sz="1905" dirty="0" err="1"/>
              <a:t>heeft</a:t>
            </a:r>
            <a:r>
              <a:rPr lang="en-US" sz="1905" dirty="0"/>
              <a:t> </a:t>
            </a:r>
            <a:r>
              <a:rPr lang="en-US" sz="1905" dirty="0" err="1"/>
              <a:t>een</a:t>
            </a:r>
            <a:r>
              <a:rPr lang="en-US" sz="1905" dirty="0"/>
              <a:t> </a:t>
            </a:r>
            <a:r>
              <a:rPr lang="en-US" sz="1905" dirty="0" err="1"/>
              <a:t>krachtig</a:t>
            </a:r>
            <a:r>
              <a:rPr lang="en-US" sz="1905" dirty="0"/>
              <a:t> </a:t>
            </a:r>
            <a:r>
              <a:rPr lang="en-US" sz="1905" dirty="0" err="1"/>
              <a:t>vermogen</a:t>
            </a:r>
            <a:r>
              <a:rPr lang="en-US" sz="1905" dirty="0"/>
              <a:t> om </a:t>
            </a:r>
            <a:r>
              <a:rPr lang="en-US" sz="1905" dirty="0" err="1"/>
              <a:t>empathie</a:t>
            </a:r>
            <a:r>
              <a:rPr lang="en-US" sz="1905" dirty="0"/>
              <a:t> op </a:t>
            </a:r>
            <a:r>
              <a:rPr lang="en-US" sz="1905" dirty="0" err="1"/>
              <a:t>te</a:t>
            </a:r>
            <a:r>
              <a:rPr lang="en-US" sz="1905" dirty="0"/>
              <a:t> </a:t>
            </a:r>
            <a:r>
              <a:rPr lang="en-US" sz="1905" dirty="0" err="1"/>
              <a:t>wekken</a:t>
            </a:r>
            <a:r>
              <a:rPr lang="en-US" sz="1905" dirty="0"/>
              <a:t> </a:t>
            </a:r>
            <a:r>
              <a:rPr lang="en-US" sz="1905" dirty="0" err="1"/>
              <a:t>voor</a:t>
            </a:r>
            <a:r>
              <a:rPr lang="en-US" sz="1905" dirty="0"/>
              <a:t> </a:t>
            </a:r>
            <a:r>
              <a:rPr lang="en-US" sz="1905" dirty="0" err="1"/>
              <a:t>degenen</a:t>
            </a:r>
            <a:r>
              <a:rPr lang="en-US" sz="1905" dirty="0"/>
              <a:t> die in </a:t>
            </a:r>
            <a:r>
              <a:rPr lang="en-US" sz="1905" dirty="0" err="1"/>
              <a:t>hun</a:t>
            </a:r>
            <a:r>
              <a:rPr lang="en-US" sz="1905" dirty="0"/>
              <a:t> </a:t>
            </a:r>
            <a:r>
              <a:rPr lang="en-US" sz="1905" dirty="0" err="1"/>
              <a:t>producties</a:t>
            </a:r>
            <a:r>
              <a:rPr lang="en-US" sz="1905" dirty="0"/>
              <a:t> </a:t>
            </a:r>
            <a:r>
              <a:rPr lang="en-US" sz="1905" dirty="0" err="1"/>
              <a:t>worden</a:t>
            </a:r>
            <a:r>
              <a:rPr lang="en-US" sz="1905" dirty="0"/>
              <a:t> </a:t>
            </a:r>
            <a:r>
              <a:rPr lang="en-US" sz="1905" dirty="0" err="1"/>
              <a:t>afgebeeld</a:t>
            </a:r>
            <a:r>
              <a:rPr lang="en-US" sz="1905" dirty="0"/>
              <a:t>. TechCrunch </a:t>
            </a:r>
            <a:r>
              <a:rPr lang="en-US" sz="1905" dirty="0" err="1"/>
              <a:t>noemde</a:t>
            </a:r>
            <a:r>
              <a:rPr lang="en-US" sz="1905" dirty="0"/>
              <a:t> VR 'de </a:t>
            </a:r>
            <a:r>
              <a:rPr lang="en-US" sz="1905" dirty="0" err="1"/>
              <a:t>empathiemachine</a:t>
            </a:r>
            <a:r>
              <a:rPr lang="en-US" sz="1905" dirty="0"/>
              <a:t>’.</a:t>
            </a:r>
          </a:p>
          <a:p>
            <a:r>
              <a:rPr lang="en-US" sz="1905" dirty="0"/>
              <a:t>
"</a:t>
            </a:r>
            <a:r>
              <a:rPr lang="en-US" sz="1905" dirty="0" err="1"/>
              <a:t>Immersieve</a:t>
            </a:r>
            <a:r>
              <a:rPr lang="en-US" sz="1905" dirty="0"/>
              <a:t> </a:t>
            </a:r>
            <a:r>
              <a:rPr lang="en-US" sz="1905" dirty="0" err="1"/>
              <a:t>journalistiek</a:t>
            </a:r>
            <a:r>
              <a:rPr lang="en-US" sz="1905" dirty="0"/>
              <a:t> </a:t>
            </a:r>
            <a:r>
              <a:rPr lang="en-US" sz="1905" dirty="0" err="1"/>
              <a:t>verwijst</a:t>
            </a:r>
            <a:r>
              <a:rPr lang="en-US" sz="1905" dirty="0"/>
              <a:t> </a:t>
            </a:r>
            <a:r>
              <a:rPr lang="en-US" sz="1905" dirty="0" err="1"/>
              <a:t>naar</a:t>
            </a:r>
            <a:r>
              <a:rPr lang="en-US" sz="1905" dirty="0"/>
              <a:t> </a:t>
            </a:r>
            <a:r>
              <a:rPr lang="en-US" sz="1905" dirty="0" err="1"/>
              <a:t>nieuws</a:t>
            </a:r>
            <a:r>
              <a:rPr lang="en-US" sz="1905" dirty="0"/>
              <a:t> </a:t>
            </a:r>
            <a:r>
              <a:rPr lang="en-US" sz="1905" dirty="0" err="1"/>
              <a:t>dat</a:t>
            </a:r>
            <a:r>
              <a:rPr lang="en-US" sz="1905" dirty="0"/>
              <a:t> tot </a:t>
            </a:r>
            <a:r>
              <a:rPr lang="en-US" sz="1905" dirty="0" err="1"/>
              <a:t>doel</a:t>
            </a:r>
            <a:r>
              <a:rPr lang="en-US" sz="1905" dirty="0"/>
              <a:t> </a:t>
            </a:r>
            <a:r>
              <a:rPr lang="en-US" sz="1905" dirty="0" err="1"/>
              <a:t>heeft</a:t>
            </a:r>
            <a:r>
              <a:rPr lang="en-US" sz="1905" dirty="0"/>
              <a:t> </a:t>
            </a:r>
            <a:r>
              <a:rPr lang="en-US" sz="1905" dirty="0" err="1"/>
              <a:t>een</a:t>
            </a:r>
            <a:r>
              <a:rPr lang="en-US" sz="1905" dirty="0"/>
              <a:t> </a:t>
            </a:r>
            <a:r>
              <a:rPr lang="en-US" sz="1905" dirty="0" err="1"/>
              <a:t>verbinding</a:t>
            </a:r>
            <a:r>
              <a:rPr lang="en-US" sz="1905" dirty="0"/>
              <a:t> tot stand </a:t>
            </a:r>
            <a:r>
              <a:rPr lang="en-US" sz="1905" dirty="0" err="1"/>
              <a:t>te</a:t>
            </a:r>
            <a:r>
              <a:rPr lang="en-US" sz="1905" dirty="0"/>
              <a:t> </a:t>
            </a:r>
            <a:r>
              <a:rPr lang="en-US" sz="1905" dirty="0" err="1"/>
              <a:t>brengen</a:t>
            </a:r>
            <a:r>
              <a:rPr lang="en-US" sz="1905" dirty="0"/>
              <a:t> </a:t>
            </a:r>
            <a:r>
              <a:rPr lang="en-US" sz="1905" dirty="0" err="1"/>
              <a:t>tussen</a:t>
            </a:r>
            <a:r>
              <a:rPr lang="en-US" sz="1905" dirty="0"/>
              <a:t> het </a:t>
            </a:r>
            <a:r>
              <a:rPr lang="en-US" sz="1905" dirty="0" err="1"/>
              <a:t>publiek</a:t>
            </a:r>
            <a:r>
              <a:rPr lang="en-US" sz="1905" dirty="0"/>
              <a:t> </a:t>
            </a:r>
            <a:r>
              <a:rPr lang="en-US" sz="1905" dirty="0" err="1"/>
              <a:t>en</a:t>
            </a:r>
            <a:r>
              <a:rPr lang="en-US" sz="1905" dirty="0"/>
              <a:t> het </a:t>
            </a:r>
            <a:r>
              <a:rPr lang="en-US" sz="1905" dirty="0" err="1"/>
              <a:t>nieuwsverhaal</a:t>
            </a:r>
            <a:r>
              <a:rPr lang="en-US" sz="1905" dirty="0"/>
              <a:t> door first-person </a:t>
            </a:r>
            <a:r>
              <a:rPr lang="en-US" sz="1905" dirty="0" err="1"/>
              <a:t>ervaringen</a:t>
            </a:r>
            <a:r>
              <a:rPr lang="en-US" sz="1905" dirty="0"/>
              <a:t> van </a:t>
            </a:r>
            <a:r>
              <a:rPr lang="en-US" sz="1905" dirty="0" err="1"/>
              <a:t>gebeurtenissen</a:t>
            </a:r>
            <a:r>
              <a:rPr lang="en-US" sz="1905" dirty="0"/>
              <a:t> of </a:t>
            </a:r>
            <a:r>
              <a:rPr lang="en-US" sz="1905" dirty="0" err="1"/>
              <a:t>situaties</a:t>
            </a:r>
            <a:r>
              <a:rPr lang="en-US" sz="1905" dirty="0"/>
              <a:t> </a:t>
            </a:r>
            <a:r>
              <a:rPr lang="en-US" sz="1905" dirty="0" err="1"/>
              <a:t>te</a:t>
            </a:r>
            <a:r>
              <a:rPr lang="en-US" sz="1905" dirty="0"/>
              <a:t> </a:t>
            </a:r>
            <a:r>
              <a:rPr lang="en-US" sz="1905" dirty="0" err="1"/>
              <a:t>bieden</a:t>
            </a:r>
            <a:r>
              <a:rPr lang="en-US" sz="1905" dirty="0"/>
              <a:t>" (Wu et al., 2021)
</a:t>
            </a:r>
          </a:p>
          <a:p>
            <a:r>
              <a:rPr lang="en-US" sz="1800" dirty="0"/>
              <a:t>"Het is </a:t>
            </a:r>
            <a:r>
              <a:rPr lang="en-US" sz="1800" dirty="0" err="1"/>
              <a:t>slechts</a:t>
            </a:r>
            <a:r>
              <a:rPr lang="en-US" sz="1800" dirty="0"/>
              <a:t> </a:t>
            </a:r>
            <a:r>
              <a:rPr lang="en-US" sz="1800" dirty="0" err="1"/>
              <a:t>een</a:t>
            </a:r>
            <a:r>
              <a:rPr lang="en-US" sz="1800" dirty="0"/>
              <a:t> </a:t>
            </a:r>
            <a:r>
              <a:rPr lang="en-US" sz="1800" dirty="0" err="1"/>
              <a:t>kwestie</a:t>
            </a:r>
            <a:r>
              <a:rPr lang="en-US" sz="1800" dirty="0"/>
              <a:t> van </a:t>
            </a:r>
            <a:r>
              <a:rPr lang="en-US" sz="1800" dirty="0" err="1"/>
              <a:t>tijd</a:t>
            </a:r>
            <a:r>
              <a:rPr lang="en-US" sz="1800" dirty="0"/>
              <a:t> </a:t>
            </a:r>
            <a:r>
              <a:rPr lang="en-US" sz="1800" dirty="0" err="1"/>
              <a:t>voordat</a:t>
            </a:r>
            <a:r>
              <a:rPr lang="en-US" sz="1800" dirty="0"/>
              <a:t> VR-</a:t>
            </a:r>
            <a:r>
              <a:rPr lang="en-US" sz="1800" dirty="0" err="1"/>
              <a:t>simulatie</a:t>
            </a:r>
            <a:r>
              <a:rPr lang="en-US" sz="1800" dirty="0"/>
              <a:t> steeds </a:t>
            </a:r>
            <a:r>
              <a:rPr lang="en-US" sz="1800" dirty="0" err="1"/>
              <a:t>meer</a:t>
            </a:r>
            <a:r>
              <a:rPr lang="en-US" sz="1800" dirty="0"/>
              <a:t> op de </a:t>
            </a:r>
            <a:r>
              <a:rPr lang="en-US" sz="1800" dirty="0" err="1"/>
              <a:t>werkelijke</a:t>
            </a:r>
            <a:r>
              <a:rPr lang="en-US" sz="1800" dirty="0"/>
              <a:t> </a:t>
            </a:r>
            <a:r>
              <a:rPr lang="en-US" sz="1800" dirty="0" err="1"/>
              <a:t>gebeurtenis</a:t>
            </a:r>
            <a:r>
              <a:rPr lang="en-US" sz="1800" dirty="0"/>
              <a:t> </a:t>
            </a:r>
            <a:r>
              <a:rPr lang="en-US" sz="1800" dirty="0" err="1"/>
              <a:t>lijkt</a:t>
            </a:r>
            <a:r>
              <a:rPr lang="en-US" sz="1800" dirty="0"/>
              <a:t>. De </a:t>
            </a:r>
            <a:r>
              <a:rPr lang="en-US" sz="1800" dirty="0" err="1"/>
              <a:t>ietwat</a:t>
            </a:r>
            <a:r>
              <a:rPr lang="en-US" sz="1800" dirty="0"/>
              <a:t> </a:t>
            </a:r>
            <a:r>
              <a:rPr lang="en-US" sz="1800" dirty="0" err="1"/>
              <a:t>mollige</a:t>
            </a:r>
            <a:r>
              <a:rPr lang="en-US" sz="1800" dirty="0"/>
              <a:t>, Lego-</a:t>
            </a:r>
            <a:r>
              <a:rPr lang="en-US" sz="1800" dirty="0" err="1"/>
              <a:t>achtige</a:t>
            </a:r>
            <a:r>
              <a:rPr lang="en-US" sz="1800" dirty="0"/>
              <a:t> personages die </a:t>
            </a:r>
            <a:r>
              <a:rPr lang="en-US" sz="1800" dirty="0" err="1"/>
              <a:t>een</a:t>
            </a:r>
            <a:r>
              <a:rPr lang="en-US" sz="1800" dirty="0"/>
              <a:t> </a:t>
            </a:r>
            <a:r>
              <a:rPr lang="en-US" sz="1800" dirty="0" err="1"/>
              <a:t>deel</a:t>
            </a:r>
            <a:r>
              <a:rPr lang="en-US" sz="1800" dirty="0"/>
              <a:t> van de </a:t>
            </a:r>
            <a:r>
              <a:rPr lang="en-US" sz="1800" dirty="0" err="1"/>
              <a:t>huidige</a:t>
            </a:r>
            <a:r>
              <a:rPr lang="en-US" sz="1800" dirty="0"/>
              <a:t> VR </a:t>
            </a:r>
            <a:r>
              <a:rPr lang="en-US" sz="1800" dirty="0" err="1"/>
              <a:t>bevolken</a:t>
            </a:r>
            <a:r>
              <a:rPr lang="en-US" sz="1800" dirty="0"/>
              <a:t>, </a:t>
            </a:r>
            <a:r>
              <a:rPr lang="en-US" sz="1800" dirty="0" err="1"/>
              <a:t>zullen</a:t>
            </a:r>
            <a:r>
              <a:rPr lang="en-US" sz="1800" dirty="0"/>
              <a:t> </a:t>
            </a:r>
            <a:r>
              <a:rPr lang="en-US" sz="1800" dirty="0" err="1"/>
              <a:t>waarschijnlijk</a:t>
            </a:r>
            <a:r>
              <a:rPr lang="en-US" sz="1800" dirty="0"/>
              <a:t> </a:t>
            </a:r>
            <a:r>
              <a:rPr lang="en-US" sz="1800" dirty="0" err="1"/>
              <a:t>veel</a:t>
            </a:r>
            <a:r>
              <a:rPr lang="en-US" sz="1800" dirty="0"/>
              <a:t> </a:t>
            </a:r>
            <a:r>
              <a:rPr lang="en-US" sz="1800" dirty="0" err="1"/>
              <a:t>meer</a:t>
            </a:r>
            <a:r>
              <a:rPr lang="en-US" sz="1800" dirty="0"/>
              <a:t> op de </a:t>
            </a:r>
            <a:r>
              <a:rPr lang="en-US" sz="1800" dirty="0" err="1"/>
              <a:t>echte</a:t>
            </a:r>
            <a:r>
              <a:rPr lang="en-US" sz="1800" dirty="0"/>
              <a:t> </a:t>
            </a:r>
            <a:r>
              <a:rPr lang="en-US" sz="1800" dirty="0" err="1"/>
              <a:t>nieuwsmakers</a:t>
            </a:r>
            <a:r>
              <a:rPr lang="en-US" sz="1800" dirty="0"/>
              <a:t> </a:t>
            </a:r>
            <a:r>
              <a:rPr lang="en-US" sz="1800" dirty="0" err="1"/>
              <a:t>gaan</a:t>
            </a:r>
            <a:r>
              <a:rPr lang="en-US" sz="1800" dirty="0"/>
              <a:t> </a:t>
            </a:r>
            <a:r>
              <a:rPr lang="en-US" sz="1800" dirty="0" err="1"/>
              <a:t>lijken</a:t>
            </a:r>
            <a:r>
              <a:rPr lang="en-US" sz="1800" dirty="0"/>
              <a:t> - </a:t>
            </a:r>
            <a:r>
              <a:rPr lang="en-US" sz="1800" dirty="0" err="1"/>
              <a:t>misschien</a:t>
            </a:r>
            <a:r>
              <a:rPr lang="en-US" sz="1800" dirty="0"/>
              <a:t> </a:t>
            </a:r>
            <a:r>
              <a:rPr lang="en-US" sz="1800" dirty="0" err="1"/>
              <a:t>niet</a:t>
            </a:r>
            <a:r>
              <a:rPr lang="en-US" sz="1800" dirty="0"/>
              <a:t> van </a:t>
            </a:r>
            <a:r>
              <a:rPr lang="en-US" sz="1800" dirty="0" err="1"/>
              <a:t>elkaar</a:t>
            </a:r>
            <a:r>
              <a:rPr lang="en-US" sz="1800" dirty="0"/>
              <a:t> </a:t>
            </a:r>
            <a:r>
              <a:rPr lang="en-US" sz="1800" dirty="0" err="1"/>
              <a:t>te</a:t>
            </a:r>
            <a:r>
              <a:rPr lang="en-US" sz="1800" dirty="0"/>
              <a:t> </a:t>
            </a:r>
            <a:r>
              <a:rPr lang="en-US" sz="1800" dirty="0" err="1"/>
              <a:t>onderscheiden</a:t>
            </a:r>
            <a:r>
              <a:rPr lang="en-US" sz="1800" dirty="0"/>
              <a:t>. (T. Kent)</a:t>
            </a:r>
            <a:endParaRPr lang="en-US" dirty="0"/>
          </a:p>
        </p:txBody>
      </p:sp>
      <p:sp>
        <p:nvSpPr>
          <p:cNvPr id="3" name="Title 2">
            <a:extLst>
              <a:ext uri="{FF2B5EF4-FFF2-40B4-BE49-F238E27FC236}">
                <a16:creationId xmlns:a16="http://schemas.microsoft.com/office/drawing/2014/main" id="{BE317037-219C-3D2D-1CEA-D9248E497694}"/>
              </a:ext>
            </a:extLst>
          </p:cNvPr>
          <p:cNvSpPr>
            <a:spLocks noGrp="1"/>
          </p:cNvSpPr>
          <p:nvPr>
            <p:ph type="title"/>
          </p:nvPr>
        </p:nvSpPr>
        <p:spPr>
          <a:xfrm>
            <a:off x="203984" y="749372"/>
            <a:ext cx="11305256" cy="488582"/>
          </a:xfrm>
        </p:spPr>
        <p:txBody>
          <a:bodyPr/>
          <a:lstStyle/>
          <a:p>
            <a:r>
              <a:rPr lang="en-US"/>
              <a:t>Mogelijke implicaties voor de journalistiek</a:t>
            </a:r>
            <a:endParaRPr lang="en-US" dirty="0"/>
          </a:p>
        </p:txBody>
      </p:sp>
      <p:sp>
        <p:nvSpPr>
          <p:cNvPr id="5" name="Footer Placeholder 4">
            <a:extLst>
              <a:ext uri="{FF2B5EF4-FFF2-40B4-BE49-F238E27FC236}">
                <a16:creationId xmlns:a16="http://schemas.microsoft.com/office/drawing/2014/main" id="{AA445FE5-E3DE-DC4F-B6F7-882CD42D09EC}"/>
              </a:ext>
            </a:extLst>
          </p:cNvPr>
          <p:cNvSpPr>
            <a:spLocks noGrp="1"/>
          </p:cNvSpPr>
          <p:nvPr>
            <p:ph type="ftr" sz="quarter" idx="11"/>
          </p:nvPr>
        </p:nvSpPr>
        <p:spPr>
          <a:xfrm>
            <a:off x="836094" y="6380742"/>
            <a:ext cx="1675404" cy="69215"/>
          </a:xfrm>
        </p:spPr>
        <p:txBody>
          <a:bodyPr/>
          <a:lstStyle/>
          <a:p>
            <a:endParaRPr lang="en-US" noProof="0"/>
          </a:p>
        </p:txBody>
      </p:sp>
      <p:sp>
        <p:nvSpPr>
          <p:cNvPr id="6" name="Slide Number Placeholder 5">
            <a:extLst>
              <a:ext uri="{FF2B5EF4-FFF2-40B4-BE49-F238E27FC236}">
                <a16:creationId xmlns:a16="http://schemas.microsoft.com/office/drawing/2014/main" id="{F7B1A20A-76D4-23B0-11F0-E9D1304483F5}"/>
              </a:ext>
            </a:extLst>
          </p:cNvPr>
          <p:cNvSpPr>
            <a:spLocks noGrp="1"/>
          </p:cNvSpPr>
          <p:nvPr>
            <p:ph type="sldNum" sz="quarter" idx="12"/>
          </p:nvPr>
        </p:nvSpPr>
        <p:spPr/>
        <p:txBody>
          <a:bodyPr/>
          <a:lstStyle/>
          <a:p>
            <a:endParaRPr lang="en-US" noProof="0"/>
          </a:p>
        </p:txBody>
      </p:sp>
      <p:sp>
        <p:nvSpPr>
          <p:cNvPr id="7" name="Rectangle 6">
            <a:extLst>
              <a:ext uri="{FF2B5EF4-FFF2-40B4-BE49-F238E27FC236}">
                <a16:creationId xmlns:a16="http://schemas.microsoft.com/office/drawing/2014/main" id="{8000B8FF-7146-924D-27DD-A191F1CA5520}"/>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Tree>
    <p:extLst>
      <p:ext uri="{BB962C8B-B14F-4D97-AF65-F5344CB8AC3E}">
        <p14:creationId xmlns:p14="http://schemas.microsoft.com/office/powerpoint/2010/main" val="24703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AE3C43-AD2E-97E8-4ECF-A79644AF2398}"/>
              </a:ext>
            </a:extLst>
          </p:cNvPr>
          <p:cNvSpPr>
            <a:spLocks noGrp="1"/>
          </p:cNvSpPr>
          <p:nvPr>
            <p:ph type="title"/>
          </p:nvPr>
        </p:nvSpPr>
        <p:spPr/>
        <p:txBody>
          <a:bodyPr/>
          <a:lstStyle/>
          <a:p>
            <a:r>
              <a:rPr lang="en-US" dirty="0"/>
              <a:t>Immersive Storytelling</a:t>
            </a:r>
          </a:p>
        </p:txBody>
      </p:sp>
      <p:sp>
        <p:nvSpPr>
          <p:cNvPr id="6" name="Slide Number Placeholder 5">
            <a:extLst>
              <a:ext uri="{FF2B5EF4-FFF2-40B4-BE49-F238E27FC236}">
                <a16:creationId xmlns:a16="http://schemas.microsoft.com/office/drawing/2014/main" id="{82D35BFC-426A-A245-1946-CBF2365EFAE5}"/>
              </a:ext>
            </a:extLst>
          </p:cNvPr>
          <p:cNvSpPr>
            <a:spLocks noGrp="1"/>
          </p:cNvSpPr>
          <p:nvPr>
            <p:ph type="sldNum" sz="quarter" idx="12"/>
          </p:nvPr>
        </p:nvSpPr>
        <p:spPr/>
        <p:txBody>
          <a:bodyPr/>
          <a:lstStyle/>
          <a:p>
            <a:endParaRPr lang="en-US" noProof="0"/>
          </a:p>
        </p:txBody>
      </p:sp>
      <p:sp>
        <p:nvSpPr>
          <p:cNvPr id="7" name="Freeform 4">
            <a:extLst>
              <a:ext uri="{FF2B5EF4-FFF2-40B4-BE49-F238E27FC236}">
                <a16:creationId xmlns:a16="http://schemas.microsoft.com/office/drawing/2014/main" id="{3135EF38-510E-9AC1-FF63-C12F92113CE0}"/>
              </a:ext>
            </a:extLst>
          </p:cNvPr>
          <p:cNvSpPr/>
          <p:nvPr/>
        </p:nvSpPr>
        <p:spPr>
          <a:xfrm>
            <a:off x="836093" y="1556793"/>
            <a:ext cx="9871594" cy="4511638"/>
          </a:xfrm>
          <a:custGeom>
            <a:avLst/>
            <a:gdLst/>
            <a:ahLst/>
            <a:cxnLst/>
            <a:rect l="l" t="t" r="r" b="b"/>
            <a:pathLst>
              <a:path w="16136457" h="8076436">
                <a:moveTo>
                  <a:pt x="0" y="0"/>
                </a:moveTo>
                <a:lnTo>
                  <a:pt x="16136457" y="0"/>
                </a:lnTo>
                <a:lnTo>
                  <a:pt x="16136457" y="8076436"/>
                </a:lnTo>
                <a:lnTo>
                  <a:pt x="0" y="8076436"/>
                </a:lnTo>
                <a:lnTo>
                  <a:pt x="0" y="0"/>
                </a:lnTo>
                <a:close/>
              </a:path>
            </a:pathLst>
          </a:custGeom>
          <a:blipFill>
            <a:blip r:embed="rId3"/>
            <a:stretch>
              <a:fillRect/>
            </a:stretch>
          </a:blipFill>
        </p:spPr>
        <p:txBody>
          <a:bodyPr/>
          <a:lstStyle/>
          <a:p>
            <a:endParaRPr lang="en-US" sz="1905"/>
          </a:p>
        </p:txBody>
      </p:sp>
      <p:sp>
        <p:nvSpPr>
          <p:cNvPr id="8" name="Rectangle 7">
            <a:extLst>
              <a:ext uri="{FF2B5EF4-FFF2-40B4-BE49-F238E27FC236}">
                <a16:creationId xmlns:a16="http://schemas.microsoft.com/office/drawing/2014/main" id="{BEC8B0B7-2D85-65E8-AEA9-B4D6B2492E45}"/>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
        <p:nvSpPr>
          <p:cNvPr id="9" name="Footer Placeholder 4">
            <a:extLst>
              <a:ext uri="{FF2B5EF4-FFF2-40B4-BE49-F238E27FC236}">
                <a16:creationId xmlns:a16="http://schemas.microsoft.com/office/drawing/2014/main" id="{7660FFBF-D408-EF35-9F31-DC4124EC771B}"/>
              </a:ext>
            </a:extLst>
          </p:cNvPr>
          <p:cNvSpPr>
            <a:spLocks noGrp="1"/>
          </p:cNvSpPr>
          <p:nvPr>
            <p:ph type="ftr" sz="quarter" idx="11"/>
          </p:nvPr>
        </p:nvSpPr>
        <p:spPr>
          <a:xfrm>
            <a:off x="836094" y="6311526"/>
            <a:ext cx="4114863" cy="138432"/>
          </a:xfrm>
        </p:spPr>
        <p:txBody>
          <a:bodyPr/>
          <a:lstStyle/>
          <a:p>
            <a:endParaRPr lang="en-US" noProof="0"/>
          </a:p>
        </p:txBody>
      </p:sp>
    </p:spTree>
    <p:extLst>
      <p:ext uri="{BB962C8B-B14F-4D97-AF65-F5344CB8AC3E}">
        <p14:creationId xmlns:p14="http://schemas.microsoft.com/office/powerpoint/2010/main" val="188169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nline Media 7" descr="Migrants in the Mediterranean: Anatomy of a sea rescue in 360 video - BBC News">
            <a:hlinkClick r:id="" action="ppaction://media"/>
            <a:extLst>
              <a:ext uri="{FF2B5EF4-FFF2-40B4-BE49-F238E27FC236}">
                <a16:creationId xmlns:a16="http://schemas.microsoft.com/office/drawing/2014/main" id="{1F569A50-E59A-91E5-9CE5-891170C2C121}"/>
              </a:ext>
            </a:extLst>
          </p:cNvPr>
          <p:cNvPicPr>
            <a:picLocks noRot="1" noChangeAspect="1"/>
          </p:cNvPicPr>
          <p:nvPr>
            <a:videoFile r:link="rId1"/>
          </p:nvPr>
        </p:nvPicPr>
        <p:blipFill>
          <a:blip r:embed="rId7"/>
          <a:stretch>
            <a:fillRect/>
          </a:stretch>
        </p:blipFill>
        <p:spPr>
          <a:xfrm>
            <a:off x="1243940" y="643468"/>
            <a:ext cx="4501269" cy="2543217"/>
          </a:xfrm>
          <a:prstGeom prst="rect">
            <a:avLst/>
          </a:prstGeom>
        </p:spPr>
      </p:pic>
      <p:pic>
        <p:nvPicPr>
          <p:cNvPr id="2" name="Online Media 1" descr="Syrians Trapped by War">
            <a:hlinkClick r:id="" action="ppaction://media"/>
            <a:extLst>
              <a:ext uri="{FF2B5EF4-FFF2-40B4-BE49-F238E27FC236}">
                <a16:creationId xmlns:a16="http://schemas.microsoft.com/office/drawing/2014/main" id="{4A712749-7AF6-715D-BDFC-E818458D25C0}"/>
              </a:ext>
            </a:extLst>
          </p:cNvPr>
          <p:cNvPicPr>
            <a:picLocks noRot="1" noChangeAspect="1"/>
          </p:cNvPicPr>
          <p:nvPr>
            <a:videoFile r:link="rId2"/>
          </p:nvPr>
        </p:nvPicPr>
        <p:blipFill>
          <a:blip r:embed="rId8"/>
          <a:stretch>
            <a:fillRect/>
          </a:stretch>
        </p:blipFill>
        <p:spPr>
          <a:xfrm>
            <a:off x="6457326" y="643468"/>
            <a:ext cx="4501269" cy="2543217"/>
          </a:xfrm>
          <a:prstGeom prst="rect">
            <a:avLst/>
          </a:prstGeom>
        </p:spPr>
      </p:pic>
      <p:pic>
        <p:nvPicPr>
          <p:cNvPr id="5" name="Online Media 4" descr="Crossing The Line: Untold Stories Of Refugees Stuck At The Border (Part 1)">
            <a:hlinkClick r:id="" action="ppaction://media"/>
            <a:extLst>
              <a:ext uri="{FF2B5EF4-FFF2-40B4-BE49-F238E27FC236}">
                <a16:creationId xmlns:a16="http://schemas.microsoft.com/office/drawing/2014/main" id="{037A0FB0-5D1A-0628-21F8-5263E5F136B2}"/>
              </a:ext>
            </a:extLst>
          </p:cNvPr>
          <p:cNvPicPr>
            <a:picLocks noRot="1" noChangeAspect="1"/>
          </p:cNvPicPr>
          <p:nvPr>
            <a:videoFile r:link="rId3"/>
          </p:nvPr>
        </p:nvPicPr>
        <p:blipFill>
          <a:blip r:embed="rId9"/>
          <a:stretch>
            <a:fillRect/>
          </a:stretch>
        </p:blipFill>
        <p:spPr>
          <a:xfrm>
            <a:off x="1241599" y="3671316"/>
            <a:ext cx="4505950" cy="2545862"/>
          </a:xfrm>
          <a:prstGeom prst="rect">
            <a:avLst/>
          </a:prstGeom>
        </p:spPr>
      </p:pic>
      <p:pic>
        <p:nvPicPr>
          <p:cNvPr id="10" name="Online Media 9" descr="Taking Border Security Into Their Own Hands | The Daily 360 | The New York Times">
            <a:hlinkClick r:id="" action="ppaction://media"/>
            <a:extLst>
              <a:ext uri="{FF2B5EF4-FFF2-40B4-BE49-F238E27FC236}">
                <a16:creationId xmlns:a16="http://schemas.microsoft.com/office/drawing/2014/main" id="{1F9C3EB9-8538-460C-80C7-CF4AB279F30F}"/>
              </a:ext>
            </a:extLst>
          </p:cNvPr>
          <p:cNvPicPr>
            <a:picLocks noRot="1" noChangeAspect="1"/>
          </p:cNvPicPr>
          <p:nvPr>
            <a:videoFile r:link="rId4"/>
          </p:nvPr>
        </p:nvPicPr>
        <p:blipFill>
          <a:blip r:embed="rId10"/>
          <a:stretch>
            <a:fillRect/>
          </a:stretch>
        </p:blipFill>
        <p:spPr>
          <a:xfrm>
            <a:off x="6448254" y="3671317"/>
            <a:ext cx="4519414" cy="2553469"/>
          </a:xfrm>
          <a:prstGeom prst="rect">
            <a:avLst/>
          </a:prstGeom>
        </p:spPr>
      </p:pic>
      <p:sp>
        <p:nvSpPr>
          <p:cNvPr id="6" name="Rectangle 5">
            <a:extLst>
              <a:ext uri="{FF2B5EF4-FFF2-40B4-BE49-F238E27FC236}">
                <a16:creationId xmlns:a16="http://schemas.microsoft.com/office/drawing/2014/main" id="{6859CF36-B861-83BC-011D-6E81079C278E}"/>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Tree>
    <p:extLst>
      <p:ext uri="{BB962C8B-B14F-4D97-AF65-F5344CB8AC3E}">
        <p14:creationId xmlns:p14="http://schemas.microsoft.com/office/powerpoint/2010/main" val="184695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video>
              <p:cMediaNode vol="80000">
                <p:cTn id="25"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video>
              <p:cMediaNode vol="80000">
                <p:cTn id="31"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video>
              <p:cMediaNode vol="80000">
                <p:cTn id="37" fill="hold" display="0">
                  <p:stCondLst>
                    <p:cond delay="indefinite"/>
                  </p:stCondLst>
                </p:cTn>
                <p:tgtEl>
                  <p:spTgt spid="10"/>
                </p:tgtEl>
              </p:cMediaNode>
            </p:video>
            <p:seq concurrent="1" nextAc="seek">
              <p:cTn id="38" restart="whenNotActive" fill="hold" evtFilter="cancelBubble" nodeType="interactiveSeq">
                <p:stCondLst>
                  <p:cond evt="onClick" delay="0">
                    <p:tgtEl>
                      <p:spTgt spid="10"/>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6702F-92F0-2E32-9B8F-6524F2C1B60E}"/>
              </a:ext>
            </a:extLst>
          </p:cNvPr>
          <p:cNvSpPr>
            <a:spLocks noGrp="1"/>
          </p:cNvSpPr>
          <p:nvPr>
            <p:ph idx="1"/>
          </p:nvPr>
        </p:nvSpPr>
        <p:spPr/>
        <p:txBody>
          <a:bodyPr/>
          <a:lstStyle/>
          <a:p>
            <a:endParaRPr lang="en-US"/>
          </a:p>
        </p:txBody>
      </p:sp>
      <p:pic>
        <p:nvPicPr>
          <p:cNvPr id="7" name="Online Media 5" descr="The Displaced | 360 VR Video | The New York Times">
            <a:hlinkClick r:id="" action="ppaction://media"/>
            <a:extLst>
              <a:ext uri="{FF2B5EF4-FFF2-40B4-BE49-F238E27FC236}">
                <a16:creationId xmlns:a16="http://schemas.microsoft.com/office/drawing/2014/main" id="{10212658-08ED-CC86-8F75-5CCDBBC0C973}"/>
              </a:ext>
            </a:extLst>
          </p:cNvPr>
          <p:cNvPicPr>
            <a:picLocks noRot="1" noChangeAspect="1"/>
          </p:cNvPicPr>
          <p:nvPr>
            <a:videoFile r:link="rId1"/>
          </p:nvPr>
        </p:nvPicPr>
        <p:blipFill>
          <a:blip r:embed="rId4"/>
          <a:stretch>
            <a:fillRect/>
          </a:stretch>
        </p:blipFill>
        <p:spPr>
          <a:xfrm>
            <a:off x="881576" y="481056"/>
            <a:ext cx="10435197" cy="5895887"/>
          </a:xfrm>
          <a:prstGeom prst="rect">
            <a:avLst/>
          </a:prstGeom>
        </p:spPr>
      </p:pic>
      <p:sp>
        <p:nvSpPr>
          <p:cNvPr id="9" name="Rectangle 8">
            <a:extLst>
              <a:ext uri="{FF2B5EF4-FFF2-40B4-BE49-F238E27FC236}">
                <a16:creationId xmlns:a16="http://schemas.microsoft.com/office/drawing/2014/main" id="{5DE8FD89-689D-F0D9-2569-EDFECBA8134C}"/>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Tree>
    <p:extLst>
      <p:ext uri="{BB962C8B-B14F-4D97-AF65-F5344CB8AC3E}">
        <p14:creationId xmlns:p14="http://schemas.microsoft.com/office/powerpoint/2010/main" val="313667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271B2E-36D8-EB4B-BF2D-1FA75584EF8E}"/>
              </a:ext>
            </a:extLst>
          </p:cNvPr>
          <p:cNvSpPr>
            <a:spLocks noGrp="1"/>
          </p:cNvSpPr>
          <p:nvPr>
            <p:ph idx="1"/>
          </p:nvPr>
        </p:nvSpPr>
        <p:spPr>
          <a:xfrm>
            <a:off x="841294" y="1640427"/>
            <a:ext cx="9480183" cy="4720722"/>
          </a:xfrm>
        </p:spPr>
        <p:txBody>
          <a:bodyPr>
            <a:normAutofit/>
          </a:bodyPr>
          <a:lstStyle/>
          <a:p>
            <a:pPr marL="362891" indent="-362891"/>
            <a:r>
              <a:rPr lang="en-US" sz="2000" u="sng" dirty="0"/>
              <a:t>Het </a:t>
            </a:r>
            <a:r>
              <a:rPr lang="en-US" sz="2000" u="sng" dirty="0" err="1"/>
              <a:t>debat</a:t>
            </a:r>
            <a:r>
              <a:rPr lang="en-US" sz="2000" u="sng" dirty="0"/>
              <a:t> </a:t>
            </a:r>
            <a:r>
              <a:rPr lang="en-US" sz="2000" dirty="0" err="1"/>
              <a:t>gaat</a:t>
            </a:r>
            <a:r>
              <a:rPr lang="en-US" sz="2000" dirty="0"/>
              <a:t> over de </a:t>
            </a:r>
            <a:r>
              <a:rPr lang="en-US" sz="2000" dirty="0" err="1"/>
              <a:t>vele</a:t>
            </a:r>
            <a:r>
              <a:rPr lang="en-US" sz="2000" dirty="0"/>
              <a:t> </a:t>
            </a:r>
            <a:r>
              <a:rPr lang="en-US" sz="2000" dirty="0" err="1"/>
              <a:t>technologieën</a:t>
            </a:r>
            <a:r>
              <a:rPr lang="en-US" sz="2000" dirty="0"/>
              <a:t> die </a:t>
            </a:r>
            <a:r>
              <a:rPr lang="en-US" sz="2000" dirty="0" err="1"/>
              <a:t>onder</a:t>
            </a:r>
            <a:r>
              <a:rPr lang="en-US" sz="2000" dirty="0"/>
              <a:t> de </a:t>
            </a:r>
            <a:r>
              <a:rPr lang="en-US" sz="2000" dirty="0" err="1"/>
              <a:t>paraplu</a:t>
            </a:r>
            <a:r>
              <a:rPr lang="en-US" sz="2000" dirty="0"/>
              <a:t> van Immersive Journalism (IJ) </a:t>
            </a:r>
            <a:r>
              <a:rPr lang="en-US" sz="2000" dirty="0" err="1"/>
              <a:t>worden</a:t>
            </a:r>
            <a:r>
              <a:rPr lang="en-US" sz="2000" dirty="0"/>
              <a:t> </a:t>
            </a:r>
            <a:r>
              <a:rPr lang="en-US" sz="2000" dirty="0" err="1"/>
              <a:t>geplaatst</a:t>
            </a:r>
            <a:r>
              <a:rPr lang="en-US" sz="2000" dirty="0"/>
              <a:t>, </a:t>
            </a:r>
            <a:r>
              <a:rPr lang="en-US" sz="2000" dirty="0" err="1"/>
              <a:t>zoals</a:t>
            </a:r>
            <a:r>
              <a:rPr lang="en-US" sz="2000" dirty="0"/>
              <a:t> </a:t>
            </a:r>
            <a:r>
              <a:rPr lang="en-US" sz="2000" dirty="0" err="1"/>
              <a:t>onder</a:t>
            </a:r>
            <a:r>
              <a:rPr lang="en-US" sz="2000" dirty="0"/>
              <a:t> </a:t>
            </a:r>
            <a:r>
              <a:rPr lang="en-US" sz="2000" dirty="0" err="1"/>
              <a:t>andere</a:t>
            </a:r>
            <a:r>
              <a:rPr lang="en-US" sz="2000" dirty="0"/>
              <a:t> VR </a:t>
            </a:r>
            <a:r>
              <a:rPr lang="en-US" sz="2000" dirty="0" err="1"/>
              <a:t>en</a:t>
            </a:r>
            <a:r>
              <a:rPr lang="en-US" sz="2000" dirty="0"/>
              <a:t> AR (Goutier et al., 2021).  
</a:t>
            </a:r>
            <a:r>
              <a:rPr lang="en-US" sz="2000" dirty="0" err="1"/>
              <a:t>Journalisten</a:t>
            </a:r>
            <a:r>
              <a:rPr lang="en-US" sz="2000" dirty="0"/>
              <a:t> </a:t>
            </a:r>
            <a:r>
              <a:rPr lang="en-US" sz="2000" dirty="0" err="1"/>
              <a:t>kunnen</a:t>
            </a:r>
            <a:r>
              <a:rPr lang="en-US" sz="2000" dirty="0"/>
              <a:t> nu </a:t>
            </a:r>
            <a:r>
              <a:rPr lang="en-US" sz="2000" u="sng" dirty="0" err="1"/>
              <a:t>boeiende</a:t>
            </a:r>
            <a:r>
              <a:rPr lang="en-US" sz="2000" u="sng" dirty="0"/>
              <a:t> </a:t>
            </a:r>
            <a:r>
              <a:rPr lang="en-US" sz="2000" u="sng" dirty="0" err="1"/>
              <a:t>ervaringen</a:t>
            </a:r>
            <a:r>
              <a:rPr lang="en-US" sz="2000" u="sng" dirty="0"/>
              <a:t> </a:t>
            </a:r>
            <a:r>
              <a:rPr lang="en-US" sz="2000" dirty="0" err="1"/>
              <a:t>uit</a:t>
            </a:r>
            <a:r>
              <a:rPr lang="en-US" sz="2000" dirty="0"/>
              <a:t> de </a:t>
            </a:r>
            <a:r>
              <a:rPr lang="en-US" sz="2000" dirty="0" err="1"/>
              <a:t>eerste</a:t>
            </a:r>
            <a:r>
              <a:rPr lang="en-US" sz="2000" dirty="0"/>
              <a:t> hand </a:t>
            </a:r>
            <a:r>
              <a:rPr lang="en-US" sz="2000" dirty="0" err="1"/>
              <a:t>creëren</a:t>
            </a:r>
            <a:r>
              <a:rPr lang="en-US" sz="2000" dirty="0"/>
              <a:t> </a:t>
            </a:r>
            <a:r>
              <a:rPr lang="en-US" sz="2000" dirty="0" err="1"/>
              <a:t>voor</a:t>
            </a:r>
            <a:r>
              <a:rPr lang="en-US" sz="2000" dirty="0"/>
              <a:t> het </a:t>
            </a:r>
            <a:r>
              <a:rPr lang="en-US" sz="2000" dirty="0" err="1"/>
              <a:t>publiek</a:t>
            </a:r>
            <a:r>
              <a:rPr lang="en-US" sz="2000" dirty="0"/>
              <a:t> (De la Peña et al., 2010). 
</a:t>
            </a:r>
            <a:r>
              <a:rPr lang="en-US" sz="2000" dirty="0" err="1"/>
              <a:t>Zorgen</a:t>
            </a:r>
            <a:r>
              <a:rPr lang="en-US" sz="2000" dirty="0"/>
              <a:t> </a:t>
            </a:r>
            <a:r>
              <a:rPr lang="en-US" sz="2000" dirty="0" err="1"/>
              <a:t>voor</a:t>
            </a:r>
            <a:r>
              <a:rPr lang="en-US" sz="2000" dirty="0"/>
              <a:t> </a:t>
            </a:r>
            <a:r>
              <a:rPr lang="en-US" sz="2000" dirty="0" err="1"/>
              <a:t>een</a:t>
            </a:r>
            <a:r>
              <a:rPr lang="en-US" sz="2000" dirty="0"/>
              <a:t> </a:t>
            </a:r>
            <a:r>
              <a:rPr lang="en-US" sz="2000" dirty="0" err="1"/>
              <a:t>diepere</a:t>
            </a:r>
            <a:r>
              <a:rPr lang="en-US" sz="2000" dirty="0"/>
              <a:t> </a:t>
            </a:r>
            <a:r>
              <a:rPr lang="en-US" sz="2000" u="sng" dirty="0" err="1"/>
              <a:t>emotionele</a:t>
            </a:r>
            <a:r>
              <a:rPr lang="en-US" sz="2000" u="sng" dirty="0"/>
              <a:t> </a:t>
            </a:r>
            <a:r>
              <a:rPr lang="en-US" sz="2000" u="sng" dirty="0" err="1"/>
              <a:t>betrokkenheid</a:t>
            </a:r>
            <a:r>
              <a:rPr lang="en-US" sz="2000" u="sng" dirty="0"/>
              <a:t> </a:t>
            </a:r>
            <a:r>
              <a:rPr lang="en-US" sz="2000" dirty="0" err="1"/>
              <a:t>bij</a:t>
            </a:r>
            <a:r>
              <a:rPr lang="en-US" sz="2000" dirty="0"/>
              <a:t> </a:t>
            </a:r>
            <a:r>
              <a:rPr lang="en-US" sz="2000" dirty="0" err="1"/>
              <a:t>journalistieke</a:t>
            </a:r>
            <a:r>
              <a:rPr lang="en-US" sz="2000" dirty="0"/>
              <a:t> </a:t>
            </a:r>
            <a:r>
              <a:rPr lang="en-US" sz="2000" dirty="0" err="1"/>
              <a:t>inhoud</a:t>
            </a:r>
            <a:r>
              <a:rPr lang="en-US" sz="2000" dirty="0"/>
              <a:t> (</a:t>
            </a:r>
            <a:r>
              <a:rPr lang="en-US" sz="2000" dirty="0" err="1"/>
              <a:t>Sirkkunen</a:t>
            </a:r>
            <a:r>
              <a:rPr lang="en-US" sz="2000" dirty="0"/>
              <a:t>, et al., 2016)
Studies </a:t>
            </a:r>
            <a:r>
              <a:rPr lang="en-US" sz="2000" dirty="0" err="1"/>
              <a:t>tonen</a:t>
            </a:r>
            <a:r>
              <a:rPr lang="en-US" sz="2000" dirty="0"/>
              <a:t> </a:t>
            </a:r>
            <a:r>
              <a:rPr lang="en-US" sz="2000" dirty="0" err="1"/>
              <a:t>inderdaad</a:t>
            </a:r>
            <a:r>
              <a:rPr lang="en-US" sz="2000" dirty="0"/>
              <a:t> </a:t>
            </a:r>
            <a:r>
              <a:rPr lang="en-US" sz="2000" dirty="0" err="1"/>
              <a:t>aan</a:t>
            </a:r>
            <a:r>
              <a:rPr lang="en-US" sz="2000" dirty="0"/>
              <a:t> </a:t>
            </a:r>
            <a:r>
              <a:rPr lang="en-US" sz="2000" dirty="0" err="1"/>
              <a:t>dat</a:t>
            </a:r>
            <a:r>
              <a:rPr lang="en-US" sz="2000" dirty="0"/>
              <a:t> </a:t>
            </a:r>
            <a:r>
              <a:rPr lang="en-US" sz="2000" dirty="0" err="1"/>
              <a:t>niet-interactieve</a:t>
            </a:r>
            <a:r>
              <a:rPr lang="en-US" sz="2000" dirty="0"/>
              <a:t> VR-</a:t>
            </a:r>
            <a:r>
              <a:rPr lang="en-US" sz="2000" dirty="0" err="1"/>
              <a:t>nieuwsproducten</a:t>
            </a:r>
            <a:r>
              <a:rPr lang="en-US" sz="2000" dirty="0"/>
              <a:t> </a:t>
            </a:r>
            <a:r>
              <a:rPr lang="en-US" sz="2000" dirty="0" err="1"/>
              <a:t>resulteerden</a:t>
            </a:r>
            <a:r>
              <a:rPr lang="en-US" sz="2000" dirty="0"/>
              <a:t> in </a:t>
            </a:r>
            <a:r>
              <a:rPr lang="en-US" sz="2000" dirty="0" err="1"/>
              <a:t>een</a:t>
            </a:r>
            <a:r>
              <a:rPr lang="en-US" sz="2000" dirty="0"/>
              <a:t> </a:t>
            </a:r>
            <a:r>
              <a:rPr lang="en-US" sz="2000" dirty="0" err="1"/>
              <a:t>afleidende</a:t>
            </a:r>
            <a:r>
              <a:rPr lang="en-US" sz="2000" dirty="0"/>
              <a:t> </a:t>
            </a:r>
            <a:r>
              <a:rPr lang="en-US" sz="2000" dirty="0" err="1"/>
              <a:t>gebruikerservaring</a:t>
            </a:r>
            <a:r>
              <a:rPr lang="en-US" sz="2000" dirty="0"/>
              <a:t> </a:t>
            </a:r>
            <a:r>
              <a:rPr lang="en-US" sz="2000" dirty="0" err="1"/>
              <a:t>en</a:t>
            </a:r>
            <a:r>
              <a:rPr lang="en-US" sz="2000" dirty="0"/>
              <a:t> minder </a:t>
            </a:r>
            <a:r>
              <a:rPr lang="en-US" sz="2000" dirty="0" err="1"/>
              <a:t>onderdompeling</a:t>
            </a:r>
            <a:r>
              <a:rPr lang="en-US" sz="2000" dirty="0"/>
              <a:t>, </a:t>
            </a:r>
            <a:r>
              <a:rPr lang="en-US" sz="2000" dirty="0" err="1"/>
              <a:t>terwijl</a:t>
            </a:r>
            <a:r>
              <a:rPr lang="en-US" sz="2000" dirty="0"/>
              <a:t> </a:t>
            </a:r>
            <a:r>
              <a:rPr lang="en-US" sz="2000" dirty="0" err="1"/>
              <a:t>interactief</a:t>
            </a:r>
            <a:r>
              <a:rPr lang="en-US" sz="2000" dirty="0"/>
              <a:t> VR-</a:t>
            </a:r>
            <a:r>
              <a:rPr lang="en-US" sz="2000" dirty="0" err="1"/>
              <a:t>nieuws</a:t>
            </a:r>
            <a:r>
              <a:rPr lang="en-US" sz="2000" dirty="0"/>
              <a:t> </a:t>
            </a:r>
            <a:r>
              <a:rPr lang="en-US" sz="2000" u="sng" dirty="0" err="1"/>
              <a:t>verbeterde</a:t>
            </a:r>
            <a:r>
              <a:rPr lang="en-US" sz="2000" u="sng" dirty="0"/>
              <a:t> media-</a:t>
            </a:r>
            <a:r>
              <a:rPr lang="en-US" sz="2000" u="sng" dirty="0" err="1"/>
              <a:t>effecten</a:t>
            </a:r>
            <a:r>
              <a:rPr lang="en-US" sz="2000" u="sng" dirty="0"/>
              <a:t> </a:t>
            </a:r>
            <a:r>
              <a:rPr lang="en-US" sz="2000" u="sng" dirty="0" err="1"/>
              <a:t>en</a:t>
            </a:r>
            <a:r>
              <a:rPr lang="en-US" sz="2000" u="sng" dirty="0"/>
              <a:t> </a:t>
            </a:r>
            <a:r>
              <a:rPr lang="en-US" sz="2000" u="sng" dirty="0" err="1"/>
              <a:t>gebruikerservaring</a:t>
            </a:r>
            <a:r>
              <a:rPr lang="en-US" sz="2000" u="sng" dirty="0"/>
              <a:t> </a:t>
            </a:r>
            <a:r>
              <a:rPr lang="en-US" sz="2000" u="sng" dirty="0" err="1"/>
              <a:t>bood</a:t>
            </a:r>
            <a:r>
              <a:rPr lang="en-US" sz="2000" dirty="0"/>
              <a:t> (Wu et al., 2021). 
De </a:t>
            </a:r>
            <a:r>
              <a:rPr lang="en-US" sz="2000" dirty="0" err="1"/>
              <a:t>interactie</a:t>
            </a:r>
            <a:r>
              <a:rPr lang="en-US" sz="2000" dirty="0"/>
              <a:t> </a:t>
            </a:r>
            <a:r>
              <a:rPr lang="en-US" sz="2000" dirty="0" err="1"/>
              <a:t>tussen</a:t>
            </a:r>
            <a:r>
              <a:rPr lang="en-US" sz="2000" dirty="0"/>
              <a:t> </a:t>
            </a:r>
            <a:r>
              <a:rPr lang="en-US" sz="2000" dirty="0" err="1"/>
              <a:t>gebruikers</a:t>
            </a:r>
            <a:r>
              <a:rPr lang="en-US" sz="2000" dirty="0"/>
              <a:t> </a:t>
            </a:r>
            <a:r>
              <a:rPr lang="en-US" sz="2000" dirty="0" err="1"/>
              <a:t>en</a:t>
            </a:r>
            <a:r>
              <a:rPr lang="en-US" sz="2000" dirty="0"/>
              <a:t> </a:t>
            </a:r>
            <a:r>
              <a:rPr lang="en-US" sz="2000" dirty="0" err="1"/>
              <a:t>virtuele</a:t>
            </a:r>
            <a:r>
              <a:rPr lang="en-US" sz="2000" dirty="0"/>
              <a:t> </a:t>
            </a:r>
            <a:r>
              <a:rPr lang="en-US" sz="2000" dirty="0" err="1"/>
              <a:t>omgevingen</a:t>
            </a:r>
            <a:r>
              <a:rPr lang="en-US" sz="2000" dirty="0"/>
              <a:t> in VR-</a:t>
            </a:r>
            <a:r>
              <a:rPr lang="en-US" sz="2000" dirty="0" err="1"/>
              <a:t>nieuws</a:t>
            </a:r>
            <a:r>
              <a:rPr lang="en-US" sz="2000" dirty="0"/>
              <a:t> </a:t>
            </a:r>
            <a:r>
              <a:rPr lang="en-US" sz="2000" dirty="0" err="1"/>
              <a:t>zorgt</a:t>
            </a:r>
            <a:r>
              <a:rPr lang="en-US" sz="2000" dirty="0"/>
              <a:t> </a:t>
            </a:r>
            <a:r>
              <a:rPr lang="en-US" sz="2000" dirty="0" err="1"/>
              <a:t>voor</a:t>
            </a:r>
            <a:r>
              <a:rPr lang="en-US" sz="2000" dirty="0"/>
              <a:t> </a:t>
            </a:r>
            <a:r>
              <a:rPr lang="en-US" sz="2000" dirty="0" err="1"/>
              <a:t>een</a:t>
            </a:r>
            <a:r>
              <a:rPr lang="en-US" sz="2000" dirty="0"/>
              <a:t> </a:t>
            </a:r>
            <a:r>
              <a:rPr lang="en-US" sz="2000" u="sng" dirty="0" err="1"/>
              <a:t>sterker</a:t>
            </a:r>
            <a:r>
              <a:rPr lang="en-US" sz="2000" u="sng" dirty="0"/>
              <a:t> </a:t>
            </a:r>
            <a:r>
              <a:rPr lang="en-US" sz="2000" u="sng" dirty="0" err="1"/>
              <a:t>gevoel</a:t>
            </a:r>
            <a:r>
              <a:rPr lang="en-US" sz="2000" u="sng" dirty="0"/>
              <a:t> van </a:t>
            </a:r>
            <a:r>
              <a:rPr lang="en-US" sz="2000" u="sng" dirty="0" err="1"/>
              <a:t>beleving</a:t>
            </a:r>
            <a:r>
              <a:rPr lang="en-US" sz="2000" u="sng" dirty="0"/>
              <a:t> </a:t>
            </a:r>
            <a:r>
              <a:rPr lang="en-US" sz="2000" dirty="0"/>
              <a:t>(Hardee &amp; McMahan, 2017).</a:t>
            </a:r>
            <a:endParaRPr lang="en-GB" sz="2000" dirty="0">
              <a:solidFill>
                <a:schemeClr val="bg1">
                  <a:lumMod val="50000"/>
                </a:schemeClr>
              </a:solidFill>
              <a:cs typeface="Arial" panose="020B0604020202020204" pitchFamily="34" charset="0"/>
            </a:endParaRPr>
          </a:p>
        </p:txBody>
      </p:sp>
      <p:sp>
        <p:nvSpPr>
          <p:cNvPr id="7" name="Title 6">
            <a:extLst>
              <a:ext uri="{FF2B5EF4-FFF2-40B4-BE49-F238E27FC236}">
                <a16:creationId xmlns:a16="http://schemas.microsoft.com/office/drawing/2014/main" id="{89233ED7-BB8D-3744-9862-667E859FE370}"/>
              </a:ext>
            </a:extLst>
          </p:cNvPr>
          <p:cNvSpPr>
            <a:spLocks noGrp="1"/>
          </p:cNvSpPr>
          <p:nvPr>
            <p:ph type="title"/>
          </p:nvPr>
        </p:nvSpPr>
        <p:spPr>
          <a:xfrm>
            <a:off x="841294" y="783861"/>
            <a:ext cx="10306393" cy="390866"/>
          </a:xfrm>
        </p:spPr>
        <p:txBody>
          <a:bodyPr/>
          <a:lstStyle/>
          <a:p>
            <a:r>
              <a:rPr lang="en-GB" sz="2540" dirty="0" err="1"/>
              <a:t>Heeft</a:t>
            </a:r>
            <a:r>
              <a:rPr lang="en-GB" sz="2540" dirty="0"/>
              <a:t> VR/AR </a:t>
            </a:r>
            <a:r>
              <a:rPr lang="en-GB" sz="2540" dirty="0" err="1"/>
              <a:t>een</a:t>
            </a:r>
            <a:r>
              <a:rPr lang="en-GB" sz="2540" dirty="0"/>
              <a:t> </a:t>
            </a:r>
            <a:r>
              <a:rPr lang="en-GB" sz="2540" dirty="0" err="1"/>
              <a:t>toekomst</a:t>
            </a:r>
            <a:r>
              <a:rPr lang="en-GB" sz="2540" dirty="0"/>
              <a:t> </a:t>
            </a:r>
            <a:r>
              <a:rPr lang="en-GB" sz="2540" dirty="0" err="1"/>
              <a:t>voor</a:t>
            </a:r>
            <a:r>
              <a:rPr lang="en-GB" sz="2540" dirty="0"/>
              <a:t> </a:t>
            </a:r>
            <a:r>
              <a:rPr lang="en-GB" sz="2540" dirty="0" err="1"/>
              <a:t>journalistiek</a:t>
            </a:r>
            <a:r>
              <a:rPr lang="en-GB" sz="2540" dirty="0"/>
              <a:t>?</a:t>
            </a:r>
          </a:p>
        </p:txBody>
      </p:sp>
      <p:sp>
        <p:nvSpPr>
          <p:cNvPr id="2" name="Footer Placeholder 4">
            <a:extLst>
              <a:ext uri="{FF2B5EF4-FFF2-40B4-BE49-F238E27FC236}">
                <a16:creationId xmlns:a16="http://schemas.microsoft.com/office/drawing/2014/main" id="{DE8A8562-145C-7E41-C27D-008655FAD6D3}"/>
              </a:ext>
            </a:extLst>
          </p:cNvPr>
          <p:cNvSpPr>
            <a:spLocks noGrp="1"/>
          </p:cNvSpPr>
          <p:nvPr>
            <p:ph type="ftr" sz="quarter" idx="11"/>
          </p:nvPr>
        </p:nvSpPr>
        <p:spPr>
          <a:xfrm>
            <a:off x="836094" y="6311526"/>
            <a:ext cx="4114863" cy="138432"/>
          </a:xfrm>
        </p:spPr>
        <p:txBody>
          <a:bodyPr/>
          <a:lstStyle/>
          <a:p>
            <a:endParaRPr lang="en-US" noProof="0"/>
          </a:p>
        </p:txBody>
      </p:sp>
      <p:sp>
        <p:nvSpPr>
          <p:cNvPr id="3" name="Rectangle 2">
            <a:extLst>
              <a:ext uri="{FF2B5EF4-FFF2-40B4-BE49-F238E27FC236}">
                <a16:creationId xmlns:a16="http://schemas.microsoft.com/office/drawing/2014/main" id="{6D0317F9-A768-BBBA-FAE0-612BA1F36D1B}"/>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Tree>
    <p:extLst>
      <p:ext uri="{BB962C8B-B14F-4D97-AF65-F5344CB8AC3E}">
        <p14:creationId xmlns:p14="http://schemas.microsoft.com/office/powerpoint/2010/main" val="4180603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n sees with 'bionic eye'.mp4">
            <a:hlinkClick r:id="" action="ppaction://media"/>
            <a:extLst>
              <a:ext uri="{FF2B5EF4-FFF2-40B4-BE49-F238E27FC236}">
                <a16:creationId xmlns:a16="http://schemas.microsoft.com/office/drawing/2014/main" id="{1F4DEF05-757B-21A6-7A09-B6E51E20E785}"/>
              </a:ext>
            </a:extLst>
          </p:cNvPr>
          <p:cNvPicPr>
            <a:picLocks noGrp="1" noChangeAspect="1"/>
          </p:cNvPicPr>
          <p:nvPr>
            <p:ph type="pic" sz="quarter" idx="13"/>
            <a:videoFile r:link="rId2"/>
            <p:extLst>
              <p:ext uri="{DAA4B4D4-6D71-4841-9C94-3DE7FCFB9230}">
                <p14:media xmlns:p14="http://schemas.microsoft.com/office/powerpoint/2010/main" r:embed="rId1"/>
              </p:ext>
            </p:extLst>
          </p:nvPr>
        </p:nvPicPr>
        <p:blipFill>
          <a:blip r:embed="rId4"/>
          <a:srcRect r="1" b="53"/>
          <a:stretch/>
        </p:blipFill>
        <p:spPr>
          <a:xfrm>
            <a:off x="20" y="10"/>
            <a:ext cx="12198330" cy="6857990"/>
          </a:xfrm>
          <a:prstGeom prst="rect">
            <a:avLst/>
          </a:prstGeom>
          <a:noFill/>
        </p:spPr>
      </p:pic>
    </p:spTree>
    <p:extLst>
      <p:ext uri="{BB962C8B-B14F-4D97-AF65-F5344CB8AC3E}">
        <p14:creationId xmlns:p14="http://schemas.microsoft.com/office/powerpoint/2010/main" val="373461038"/>
      </p:ext>
    </p:extLst>
  </p:cSld>
  <p:clrMapOvr>
    <a:masterClrMapping/>
  </p:clrMapOvr>
  <p:transition spd="slow">
    <p:wipe dir="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57576">
                <p:cTn id="7"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C4ECDD-1515-4F02-55BC-FD1DD60EF5C3}"/>
              </a:ext>
            </a:extLst>
          </p:cNvPr>
          <p:cNvSpPr>
            <a:spLocks noGrp="1"/>
          </p:cNvSpPr>
          <p:nvPr>
            <p:ph idx="1"/>
          </p:nvPr>
        </p:nvSpPr>
        <p:spPr>
          <a:xfrm>
            <a:off x="657831" y="1671464"/>
            <a:ext cx="10282964" cy="4396967"/>
          </a:xfrm>
        </p:spPr>
        <p:txBody>
          <a:bodyPr>
            <a:normAutofit/>
          </a:bodyPr>
          <a:lstStyle/>
          <a:p>
            <a:pPr marL="302409" indent="-302409"/>
            <a:r>
              <a:rPr lang="en-US" sz="2000" dirty="0"/>
              <a:t>"Hoe </a:t>
            </a:r>
            <a:r>
              <a:rPr lang="en-US" sz="2000" dirty="0" err="1"/>
              <a:t>rijker</a:t>
            </a:r>
            <a:r>
              <a:rPr lang="en-US" sz="2000" dirty="0"/>
              <a:t> de media </a:t>
            </a:r>
            <a:r>
              <a:rPr lang="en-US" sz="2000" dirty="0" err="1"/>
              <a:t>zijn</a:t>
            </a:r>
            <a:r>
              <a:rPr lang="en-US" sz="2000" dirty="0"/>
              <a:t> </a:t>
            </a:r>
            <a:r>
              <a:rPr lang="en-US" sz="2000" dirty="0" err="1"/>
              <a:t>aan</a:t>
            </a:r>
            <a:r>
              <a:rPr lang="en-US" sz="2000" dirty="0"/>
              <a:t> </a:t>
            </a:r>
            <a:r>
              <a:rPr lang="en-US" sz="2000" dirty="0" err="1"/>
              <a:t>zintuiglijke</a:t>
            </a:r>
            <a:r>
              <a:rPr lang="en-US" sz="2000" dirty="0"/>
              <a:t> details – de basis </a:t>
            </a:r>
            <a:r>
              <a:rPr lang="en-US" sz="2000" dirty="0" err="1"/>
              <a:t>voor</a:t>
            </a:r>
            <a:r>
              <a:rPr lang="en-US" sz="2000" dirty="0"/>
              <a:t> </a:t>
            </a:r>
            <a:r>
              <a:rPr lang="en-US" sz="2000" dirty="0" err="1"/>
              <a:t>narratieve</a:t>
            </a:r>
            <a:r>
              <a:rPr lang="en-US" sz="2000" dirty="0"/>
              <a:t> </a:t>
            </a:r>
            <a:r>
              <a:rPr lang="en-US" sz="2000" dirty="0" err="1"/>
              <a:t>informatie</a:t>
            </a:r>
            <a:r>
              <a:rPr lang="en-US" sz="2000" dirty="0"/>
              <a:t> – hoe </a:t>
            </a:r>
            <a:r>
              <a:rPr lang="en-US" sz="2000" dirty="0" err="1"/>
              <a:t>groter</a:t>
            </a:r>
            <a:r>
              <a:rPr lang="en-US" sz="2000" dirty="0"/>
              <a:t> de </a:t>
            </a:r>
            <a:r>
              <a:rPr lang="en-US" sz="2000" dirty="0" err="1"/>
              <a:t>ervaring</a:t>
            </a:r>
            <a:r>
              <a:rPr lang="en-US" sz="2000" dirty="0"/>
              <a:t> van de </a:t>
            </a:r>
            <a:r>
              <a:rPr lang="en-US" sz="2000" dirty="0" err="1"/>
              <a:t>aanwezigheid</a:t>
            </a:r>
            <a:r>
              <a:rPr lang="en-US" sz="2000" dirty="0"/>
              <a:t> of het </a:t>
            </a:r>
            <a:r>
              <a:rPr lang="en-US" sz="2000" dirty="0" err="1"/>
              <a:t>gevoel</a:t>
            </a:r>
            <a:r>
              <a:rPr lang="en-US" sz="2000" dirty="0"/>
              <a:t> </a:t>
            </a:r>
            <a:r>
              <a:rPr lang="en-US" sz="2000" dirty="0" err="1"/>
              <a:t>daar</a:t>
            </a:r>
            <a:r>
              <a:rPr lang="en-US" sz="2000" dirty="0"/>
              <a:t> </a:t>
            </a:r>
            <a:r>
              <a:rPr lang="en-US" sz="2000" dirty="0" err="1"/>
              <a:t>te</a:t>
            </a:r>
            <a:r>
              <a:rPr lang="en-US" sz="2000" dirty="0"/>
              <a:t> </a:t>
            </a:r>
            <a:r>
              <a:rPr lang="en-US" sz="2000" dirty="0" err="1"/>
              <a:t>zijn</a:t>
            </a:r>
            <a:r>
              <a:rPr lang="en-US" sz="2000" dirty="0"/>
              <a:t>" (Daft &amp; Lengel, 1986)
</a:t>
            </a:r>
            <a:r>
              <a:rPr lang="en-US" sz="2000" dirty="0" err="1"/>
              <a:t>Volgens</a:t>
            </a:r>
            <a:r>
              <a:rPr lang="en-US" sz="2000" dirty="0"/>
              <a:t> </a:t>
            </a:r>
            <a:r>
              <a:rPr lang="en-US" sz="2000" dirty="0" err="1"/>
              <a:t>deze</a:t>
            </a:r>
            <a:r>
              <a:rPr lang="en-US" sz="2000" dirty="0"/>
              <a:t> </a:t>
            </a:r>
            <a:r>
              <a:rPr lang="en-US" sz="2000" dirty="0" err="1"/>
              <a:t>theorie</a:t>
            </a:r>
            <a:r>
              <a:rPr lang="en-US" sz="2000" dirty="0"/>
              <a:t> </a:t>
            </a:r>
            <a:r>
              <a:rPr lang="en-US" sz="2000" dirty="0" err="1"/>
              <a:t>stimuleert</a:t>
            </a:r>
            <a:r>
              <a:rPr lang="en-US" sz="2000" dirty="0"/>
              <a:t> VR-</a:t>
            </a:r>
            <a:r>
              <a:rPr lang="en-US" sz="2000" dirty="0" err="1"/>
              <a:t>technologie</a:t>
            </a:r>
            <a:r>
              <a:rPr lang="en-US" sz="2000" dirty="0"/>
              <a:t> je </a:t>
            </a:r>
            <a:r>
              <a:rPr lang="en-US" sz="2000" dirty="0" err="1"/>
              <a:t>betrokkenheid</a:t>
            </a:r>
            <a:r>
              <a:rPr lang="en-US" sz="2000" dirty="0"/>
              <a:t> </a:t>
            </a:r>
            <a:r>
              <a:rPr lang="en-US" sz="2000" dirty="0" err="1"/>
              <a:t>bij</a:t>
            </a:r>
            <a:r>
              <a:rPr lang="en-US" sz="2000" dirty="0"/>
              <a:t> de </a:t>
            </a:r>
            <a:r>
              <a:rPr lang="en-US" sz="2000" dirty="0" err="1"/>
              <a:t>gepresenteerde</a:t>
            </a:r>
            <a:r>
              <a:rPr lang="en-US" sz="2000" dirty="0"/>
              <a:t> '</a:t>
            </a:r>
            <a:r>
              <a:rPr lang="en-US" sz="2000" dirty="0" err="1"/>
              <a:t>realiteit</a:t>
            </a:r>
            <a:r>
              <a:rPr lang="en-US" sz="2000" dirty="0"/>
              <a:t>' </a:t>
            </a:r>
            <a:r>
              <a:rPr lang="en-US" sz="2000" dirty="0" err="1"/>
              <a:t>omdat</a:t>
            </a:r>
            <a:r>
              <a:rPr lang="en-US" sz="2000" dirty="0"/>
              <a:t> </a:t>
            </a:r>
            <a:r>
              <a:rPr lang="en-US" sz="2000" dirty="0" err="1"/>
              <a:t>zintuiglijke</a:t>
            </a:r>
            <a:r>
              <a:rPr lang="en-US" sz="2000" dirty="0"/>
              <a:t> </a:t>
            </a:r>
            <a:r>
              <a:rPr lang="en-US" sz="2000" dirty="0" err="1"/>
              <a:t>informatie</a:t>
            </a:r>
            <a:r>
              <a:rPr lang="en-US" sz="2000" dirty="0"/>
              <a:t> </a:t>
            </a:r>
            <a:r>
              <a:rPr lang="en-US" sz="2000" dirty="0" err="1"/>
              <a:t>een</a:t>
            </a:r>
            <a:r>
              <a:rPr lang="en-US" sz="2000" dirty="0"/>
              <a:t> </a:t>
            </a:r>
            <a:r>
              <a:rPr lang="en-US" sz="2000" dirty="0" err="1"/>
              <a:t>aanvulling</a:t>
            </a:r>
            <a:r>
              <a:rPr lang="en-US" sz="2000" dirty="0"/>
              <a:t> </a:t>
            </a:r>
            <a:r>
              <a:rPr lang="en-US" sz="2000" dirty="0" err="1"/>
              <a:t>vormt</a:t>
            </a:r>
            <a:r>
              <a:rPr lang="en-US" sz="2000" dirty="0"/>
              <a:t> op de </a:t>
            </a:r>
            <a:r>
              <a:rPr lang="en-US" sz="2000" dirty="0" err="1"/>
              <a:t>opname</a:t>
            </a:r>
            <a:r>
              <a:rPr lang="en-US" sz="2000" dirty="0"/>
              <a:t> van het </a:t>
            </a:r>
            <a:r>
              <a:rPr lang="en-US" sz="2000" dirty="0" err="1"/>
              <a:t>verhaal</a:t>
            </a:r>
            <a:r>
              <a:rPr lang="en-US" sz="2000" dirty="0"/>
              <a:t> (</a:t>
            </a:r>
            <a:r>
              <a:rPr lang="en-US" sz="2000" dirty="0" err="1"/>
              <a:t>Bailenson</a:t>
            </a:r>
            <a:r>
              <a:rPr lang="en-US" sz="2000" dirty="0"/>
              <a:t>, 2018)
Door </a:t>
            </a:r>
            <a:r>
              <a:rPr lang="en-US" sz="2000" dirty="0" err="1"/>
              <a:t>meerdere</a:t>
            </a:r>
            <a:r>
              <a:rPr lang="en-US" sz="2000" dirty="0"/>
              <a:t> </a:t>
            </a:r>
            <a:r>
              <a:rPr lang="en-US" sz="2000" dirty="0" err="1"/>
              <a:t>zintuiglijke</a:t>
            </a:r>
            <a:r>
              <a:rPr lang="en-US" sz="2000" dirty="0"/>
              <a:t> </a:t>
            </a:r>
            <a:r>
              <a:rPr lang="en-US" sz="2000" dirty="0" err="1"/>
              <a:t>aspecten</a:t>
            </a:r>
            <a:r>
              <a:rPr lang="en-US" sz="2000" dirty="0"/>
              <a:t> </a:t>
            </a:r>
            <a:r>
              <a:rPr lang="en-US" sz="2000" dirty="0" err="1"/>
              <a:t>te</a:t>
            </a:r>
            <a:r>
              <a:rPr lang="en-US" sz="2000" dirty="0"/>
              <a:t> </a:t>
            </a:r>
            <a:r>
              <a:rPr lang="en-US" sz="2000" dirty="0" err="1"/>
              <a:t>combineren</a:t>
            </a:r>
            <a:r>
              <a:rPr lang="en-US" sz="2000" dirty="0"/>
              <a:t> </a:t>
            </a:r>
            <a:r>
              <a:rPr lang="en-US" sz="2000" dirty="0" err="1"/>
              <a:t>en</a:t>
            </a:r>
            <a:r>
              <a:rPr lang="en-US" sz="2000" dirty="0"/>
              <a:t> de </a:t>
            </a:r>
            <a:r>
              <a:rPr lang="en-US" sz="2000" dirty="0" err="1"/>
              <a:t>kijker</a:t>
            </a:r>
            <a:r>
              <a:rPr lang="en-US" sz="2000" dirty="0"/>
              <a:t> '</a:t>
            </a:r>
            <a:r>
              <a:rPr lang="en-US" sz="2000" dirty="0" err="1"/>
              <a:t>onder</a:t>
            </a:r>
            <a:r>
              <a:rPr lang="en-US" sz="2000" dirty="0"/>
              <a:t> </a:t>
            </a:r>
            <a:r>
              <a:rPr lang="en-US" sz="2000" dirty="0" err="1"/>
              <a:t>te</a:t>
            </a:r>
            <a:r>
              <a:rPr lang="en-US" sz="2000" dirty="0"/>
              <a:t> </a:t>
            </a:r>
            <a:r>
              <a:rPr lang="en-US" sz="2000" dirty="0" err="1"/>
              <a:t>dompelen</a:t>
            </a:r>
            <a:r>
              <a:rPr lang="en-US" sz="2000" dirty="0"/>
              <a:t>' in het </a:t>
            </a:r>
            <a:r>
              <a:rPr lang="en-US" sz="2000" dirty="0" err="1"/>
              <a:t>verhaal</a:t>
            </a:r>
            <a:r>
              <a:rPr lang="en-US" sz="2000" dirty="0"/>
              <a:t>, </a:t>
            </a:r>
            <a:r>
              <a:rPr lang="en-US" sz="2000" dirty="0" err="1"/>
              <a:t>bereikt</a:t>
            </a:r>
            <a:r>
              <a:rPr lang="en-US" sz="2000" dirty="0"/>
              <a:t> </a:t>
            </a:r>
            <a:r>
              <a:rPr lang="en-US" sz="2000" dirty="0" err="1"/>
              <a:t>een</a:t>
            </a:r>
            <a:r>
              <a:rPr lang="en-US" sz="2000" dirty="0"/>
              <a:t> VR-</a:t>
            </a:r>
            <a:r>
              <a:rPr lang="en-US" sz="2000" dirty="0" err="1"/>
              <a:t>nieuwsverhaal</a:t>
            </a:r>
            <a:r>
              <a:rPr lang="en-US" sz="2000" dirty="0"/>
              <a:t> </a:t>
            </a:r>
            <a:r>
              <a:rPr lang="en-US" sz="2000" dirty="0" err="1"/>
              <a:t>een</a:t>
            </a:r>
            <a:r>
              <a:rPr lang="en-US" sz="2000" dirty="0"/>
              <a:t> </a:t>
            </a:r>
            <a:r>
              <a:rPr lang="en-US" sz="2000" dirty="0" err="1"/>
              <a:t>nieuw</a:t>
            </a:r>
            <a:r>
              <a:rPr lang="en-US" sz="2000" dirty="0"/>
              <a:t> </a:t>
            </a:r>
            <a:r>
              <a:rPr lang="en-US" sz="2000" dirty="0" err="1"/>
              <a:t>soort</a:t>
            </a:r>
            <a:r>
              <a:rPr lang="en-US" sz="2000" dirty="0"/>
              <a:t> '</a:t>
            </a:r>
            <a:r>
              <a:rPr lang="en-US" sz="2000" dirty="0" err="1"/>
              <a:t>echtheid</a:t>
            </a:r>
            <a:r>
              <a:rPr lang="en-US" sz="2000" dirty="0"/>
              <a:t>' die de </a:t>
            </a:r>
            <a:r>
              <a:rPr lang="en-US" sz="2000" dirty="0" err="1"/>
              <a:t>relatie</a:t>
            </a:r>
            <a:r>
              <a:rPr lang="en-US" sz="2000" dirty="0"/>
              <a:t> </a:t>
            </a:r>
            <a:r>
              <a:rPr lang="en-US" sz="2000" dirty="0" err="1"/>
              <a:t>tussen</a:t>
            </a:r>
            <a:r>
              <a:rPr lang="en-US" sz="2000" dirty="0"/>
              <a:t> </a:t>
            </a:r>
            <a:r>
              <a:rPr lang="en-US" sz="2000" dirty="0" err="1"/>
              <a:t>kijker</a:t>
            </a:r>
            <a:r>
              <a:rPr lang="en-US" sz="2000" dirty="0"/>
              <a:t> </a:t>
            </a:r>
            <a:r>
              <a:rPr lang="en-US" sz="2000" dirty="0" err="1"/>
              <a:t>en</a:t>
            </a:r>
            <a:r>
              <a:rPr lang="en-US" sz="2000" dirty="0"/>
              <a:t> </a:t>
            </a:r>
            <a:r>
              <a:rPr lang="en-US" sz="2000" dirty="0" err="1"/>
              <a:t>inhoud</a:t>
            </a:r>
            <a:r>
              <a:rPr lang="en-US" sz="2000" dirty="0"/>
              <a:t> </a:t>
            </a:r>
            <a:r>
              <a:rPr lang="en-US" sz="2000" dirty="0" err="1"/>
              <a:t>verandert</a:t>
            </a:r>
            <a:r>
              <a:rPr lang="en-US" sz="2000" dirty="0"/>
              <a:t>.
"Met VR hack je in </a:t>
            </a:r>
            <a:r>
              <a:rPr lang="en-US" sz="2000" dirty="0" err="1"/>
              <a:t>wezen</a:t>
            </a:r>
            <a:r>
              <a:rPr lang="en-US" sz="2000" dirty="0"/>
              <a:t> het </a:t>
            </a:r>
            <a:r>
              <a:rPr lang="en-US" sz="2000" dirty="0" err="1"/>
              <a:t>visuele-audiosysteem</a:t>
            </a:r>
            <a:r>
              <a:rPr lang="en-US" sz="2000" dirty="0"/>
              <a:t> van je </a:t>
            </a:r>
            <a:r>
              <a:rPr lang="en-US" sz="2000" dirty="0" err="1"/>
              <a:t>hersenen</a:t>
            </a:r>
            <a:r>
              <a:rPr lang="en-US" sz="2000" dirty="0"/>
              <a:t> </a:t>
            </a:r>
            <a:r>
              <a:rPr lang="en-US" sz="2000" dirty="0" err="1"/>
              <a:t>en</a:t>
            </a:r>
            <a:r>
              <a:rPr lang="en-US" sz="2000" dirty="0"/>
              <a:t> </a:t>
            </a:r>
            <a:r>
              <a:rPr lang="en-US" sz="2000" dirty="0" err="1"/>
              <a:t>voed</a:t>
            </a:r>
            <a:r>
              <a:rPr lang="en-US" sz="2000" dirty="0"/>
              <a:t> je het met </a:t>
            </a:r>
            <a:r>
              <a:rPr lang="en-US" sz="2000" dirty="0" err="1"/>
              <a:t>een</a:t>
            </a:r>
            <a:r>
              <a:rPr lang="en-US" sz="2000" dirty="0"/>
              <a:t> reeks stimuli die </a:t>
            </a:r>
            <a:r>
              <a:rPr lang="en-US" sz="2000" dirty="0" err="1"/>
              <a:t>dicht</a:t>
            </a:r>
            <a:r>
              <a:rPr lang="en-US" sz="2000" dirty="0"/>
              <a:t> </a:t>
            </a:r>
            <a:r>
              <a:rPr lang="en-US" sz="2000" dirty="0" err="1"/>
              <a:t>genoeg</a:t>
            </a:r>
            <a:r>
              <a:rPr lang="en-US" sz="2000" dirty="0"/>
              <a:t> </a:t>
            </a:r>
            <a:r>
              <a:rPr lang="en-US" sz="2000" dirty="0" err="1"/>
              <a:t>bij</a:t>
            </a:r>
            <a:r>
              <a:rPr lang="en-US" sz="2000" dirty="0"/>
              <a:t> de stimuli </a:t>
            </a:r>
            <a:r>
              <a:rPr lang="en-US" sz="2000" dirty="0" err="1"/>
              <a:t>liggen</a:t>
            </a:r>
            <a:r>
              <a:rPr lang="en-US" sz="2000" dirty="0"/>
              <a:t> </a:t>
            </a:r>
            <a:r>
              <a:rPr lang="en-US" sz="2000" dirty="0" err="1"/>
              <a:t>waarvan</a:t>
            </a:r>
            <a:r>
              <a:rPr lang="en-US" sz="2000" dirty="0"/>
              <a:t> het </a:t>
            </a:r>
            <a:r>
              <a:rPr lang="en-US" sz="2000" dirty="0" err="1"/>
              <a:t>verwacht</a:t>
            </a:r>
            <a:r>
              <a:rPr lang="en-US" sz="2000" dirty="0"/>
              <a:t> </a:t>
            </a:r>
            <a:r>
              <a:rPr lang="en-US" sz="2000" dirty="0" err="1"/>
              <a:t>dat</a:t>
            </a:r>
            <a:r>
              <a:rPr lang="en-US" sz="2000" dirty="0"/>
              <a:t> het het </a:t>
            </a:r>
            <a:r>
              <a:rPr lang="en-US" sz="2000" dirty="0" err="1"/>
              <a:t>als</a:t>
            </a:r>
            <a:r>
              <a:rPr lang="en-US" sz="2000" dirty="0"/>
              <a:t> </a:t>
            </a:r>
            <a:r>
              <a:rPr lang="en-US" sz="2000" dirty="0" err="1"/>
              <a:t>waarheid</a:t>
            </a:r>
            <a:r>
              <a:rPr lang="en-US" sz="2000" dirty="0"/>
              <a:t> </a:t>
            </a:r>
            <a:r>
              <a:rPr lang="en-US" sz="2000" dirty="0" err="1"/>
              <a:t>ziet</a:t>
            </a:r>
            <a:r>
              <a:rPr lang="en-US" sz="2000" dirty="0"/>
              <a:t>" (</a:t>
            </a:r>
            <a:r>
              <a:rPr lang="en-US" sz="2000" dirty="0" err="1"/>
              <a:t>Chocano</a:t>
            </a:r>
            <a:r>
              <a:rPr lang="en-US" sz="2000" dirty="0"/>
              <a:t>, 2014)</a:t>
            </a:r>
          </a:p>
        </p:txBody>
      </p:sp>
      <p:sp>
        <p:nvSpPr>
          <p:cNvPr id="3" name="Title 2">
            <a:extLst>
              <a:ext uri="{FF2B5EF4-FFF2-40B4-BE49-F238E27FC236}">
                <a16:creationId xmlns:a16="http://schemas.microsoft.com/office/drawing/2014/main" id="{4416E840-A8CB-C9D1-8BE9-240E2628B0F6}"/>
              </a:ext>
            </a:extLst>
          </p:cNvPr>
          <p:cNvSpPr>
            <a:spLocks noGrp="1"/>
          </p:cNvSpPr>
          <p:nvPr>
            <p:ph type="title"/>
          </p:nvPr>
        </p:nvSpPr>
        <p:spPr/>
        <p:txBody>
          <a:bodyPr/>
          <a:lstStyle/>
          <a:p>
            <a:r>
              <a:rPr lang="en-US" dirty="0"/>
              <a:t>Media Richness </a:t>
            </a:r>
            <a:r>
              <a:rPr lang="en-US" dirty="0" err="1"/>
              <a:t>Theorie</a:t>
            </a:r>
            <a:endParaRPr lang="en-US" dirty="0"/>
          </a:p>
        </p:txBody>
      </p:sp>
      <p:sp>
        <p:nvSpPr>
          <p:cNvPr id="6" name="Slide Number Placeholder 5">
            <a:extLst>
              <a:ext uri="{FF2B5EF4-FFF2-40B4-BE49-F238E27FC236}">
                <a16:creationId xmlns:a16="http://schemas.microsoft.com/office/drawing/2014/main" id="{F8314E1C-1A24-51E5-A6C0-32F8CDBF6AE9}"/>
              </a:ext>
            </a:extLst>
          </p:cNvPr>
          <p:cNvSpPr>
            <a:spLocks noGrp="1"/>
          </p:cNvSpPr>
          <p:nvPr>
            <p:ph type="sldNum" sz="quarter" idx="12"/>
          </p:nvPr>
        </p:nvSpPr>
        <p:spPr/>
        <p:txBody>
          <a:bodyPr/>
          <a:lstStyle/>
          <a:p>
            <a:endParaRPr lang="en-US" noProof="0"/>
          </a:p>
        </p:txBody>
      </p:sp>
      <p:sp>
        <p:nvSpPr>
          <p:cNvPr id="7" name="Rectangle 6">
            <a:extLst>
              <a:ext uri="{FF2B5EF4-FFF2-40B4-BE49-F238E27FC236}">
                <a16:creationId xmlns:a16="http://schemas.microsoft.com/office/drawing/2014/main" id="{DBF50C81-0823-5D5E-A31F-A18E1C9F67DF}"/>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
        <p:nvSpPr>
          <p:cNvPr id="9" name="Footer Placeholder 4">
            <a:extLst>
              <a:ext uri="{FF2B5EF4-FFF2-40B4-BE49-F238E27FC236}">
                <a16:creationId xmlns:a16="http://schemas.microsoft.com/office/drawing/2014/main" id="{01E52FEF-24CA-A663-61AC-450475AE2356}"/>
              </a:ext>
            </a:extLst>
          </p:cNvPr>
          <p:cNvSpPr>
            <a:spLocks noGrp="1"/>
          </p:cNvSpPr>
          <p:nvPr>
            <p:ph type="ftr" sz="quarter" idx="11"/>
          </p:nvPr>
        </p:nvSpPr>
        <p:spPr>
          <a:xfrm>
            <a:off x="836094" y="6311526"/>
            <a:ext cx="4114863" cy="138432"/>
          </a:xfrm>
        </p:spPr>
        <p:txBody>
          <a:bodyPr/>
          <a:lstStyle/>
          <a:p>
            <a:endParaRPr lang="en-US" noProof="0"/>
          </a:p>
        </p:txBody>
      </p:sp>
    </p:spTree>
    <p:extLst>
      <p:ext uri="{BB962C8B-B14F-4D97-AF65-F5344CB8AC3E}">
        <p14:creationId xmlns:p14="http://schemas.microsoft.com/office/powerpoint/2010/main" val="1171049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1E5CAA-FE08-F0CD-0B82-AC4D8D228759}"/>
              </a:ext>
            </a:extLst>
          </p:cNvPr>
          <p:cNvSpPr>
            <a:spLocks noGrp="1"/>
          </p:cNvSpPr>
          <p:nvPr>
            <p:ph idx="1"/>
          </p:nvPr>
        </p:nvSpPr>
        <p:spPr>
          <a:xfrm>
            <a:off x="841295" y="2249608"/>
            <a:ext cx="9755707" cy="2680416"/>
          </a:xfrm>
        </p:spPr>
        <p:txBody>
          <a:bodyPr/>
          <a:lstStyle/>
          <a:p>
            <a:r>
              <a:rPr lang="en-US" dirty="0"/>
              <a:t>VR </a:t>
            </a:r>
            <a:r>
              <a:rPr lang="en-US" dirty="0" err="1"/>
              <a:t>geeft</a:t>
            </a:r>
            <a:r>
              <a:rPr lang="en-US" dirty="0"/>
              <a:t> </a:t>
            </a:r>
            <a:r>
              <a:rPr lang="en-US" dirty="0" err="1"/>
              <a:t>journalisten</a:t>
            </a:r>
            <a:r>
              <a:rPr lang="en-US" dirty="0"/>
              <a:t> </a:t>
            </a:r>
            <a:r>
              <a:rPr lang="en-US" dirty="0" err="1"/>
              <a:t>nieuwe</a:t>
            </a:r>
            <a:r>
              <a:rPr lang="en-US" dirty="0"/>
              <a:t> </a:t>
            </a:r>
            <a:r>
              <a:rPr lang="en-US" dirty="0" err="1"/>
              <a:t>mogelijkheden</a:t>
            </a:r>
            <a:r>
              <a:rPr lang="en-US" dirty="0"/>
              <a:t> om </a:t>
            </a:r>
            <a:r>
              <a:rPr lang="en-US" dirty="0" err="1"/>
              <a:t>verhalen</a:t>
            </a:r>
            <a:r>
              <a:rPr lang="en-US" dirty="0"/>
              <a:t> </a:t>
            </a:r>
            <a:r>
              <a:rPr lang="en-US" dirty="0" err="1"/>
              <a:t>te</a:t>
            </a:r>
            <a:r>
              <a:rPr lang="en-US" dirty="0"/>
              <a:t> </a:t>
            </a:r>
            <a:r>
              <a:rPr lang="en-US" dirty="0" err="1"/>
              <a:t>vertellen</a:t>
            </a:r>
            <a:r>
              <a:rPr lang="en-US" dirty="0"/>
              <a:t>.
Het </a:t>
            </a:r>
            <a:r>
              <a:rPr lang="en-US" dirty="0" err="1"/>
              <a:t>biedt</a:t>
            </a:r>
            <a:r>
              <a:rPr lang="en-US" dirty="0"/>
              <a:t> </a:t>
            </a:r>
            <a:r>
              <a:rPr lang="en-US" dirty="0" err="1"/>
              <a:t>kijkers</a:t>
            </a:r>
            <a:r>
              <a:rPr lang="en-US" dirty="0"/>
              <a:t> </a:t>
            </a:r>
            <a:r>
              <a:rPr lang="en-US" dirty="0" err="1"/>
              <a:t>een</a:t>
            </a:r>
            <a:r>
              <a:rPr lang="en-US" dirty="0"/>
              <a:t> </a:t>
            </a:r>
            <a:r>
              <a:rPr lang="en-US" dirty="0" err="1"/>
              <a:t>meeslepende</a:t>
            </a:r>
            <a:r>
              <a:rPr lang="en-US" dirty="0"/>
              <a:t> </a:t>
            </a:r>
            <a:r>
              <a:rPr lang="en-US" dirty="0" err="1"/>
              <a:t>ervaring</a:t>
            </a:r>
            <a:r>
              <a:rPr lang="en-US" dirty="0"/>
              <a:t> die ze </a:t>
            </a:r>
            <a:r>
              <a:rPr lang="en-US" dirty="0" err="1"/>
              <a:t>niet</a:t>
            </a:r>
            <a:r>
              <a:rPr lang="en-US" dirty="0"/>
              <a:t> </a:t>
            </a:r>
            <a:r>
              <a:rPr lang="en-US" dirty="0" err="1"/>
              <a:t>zouden</a:t>
            </a:r>
            <a:r>
              <a:rPr lang="en-US" dirty="0"/>
              <a:t> </a:t>
            </a:r>
            <a:r>
              <a:rPr lang="en-US" dirty="0" err="1"/>
              <a:t>hebben</a:t>
            </a:r>
            <a:r>
              <a:rPr lang="en-US" dirty="0"/>
              <a:t> met </a:t>
            </a:r>
            <a:r>
              <a:rPr lang="en-US" dirty="0" err="1"/>
              <a:t>alleen</a:t>
            </a:r>
            <a:r>
              <a:rPr lang="en-US" dirty="0"/>
              <a:t> </a:t>
            </a:r>
            <a:r>
              <a:rPr lang="en-US" dirty="0" err="1"/>
              <a:t>tekst</a:t>
            </a:r>
            <a:r>
              <a:rPr lang="en-US" dirty="0"/>
              <a:t>, </a:t>
            </a:r>
            <a:r>
              <a:rPr lang="en-US" dirty="0" err="1"/>
              <a:t>foto's</a:t>
            </a:r>
            <a:r>
              <a:rPr lang="en-US" dirty="0"/>
              <a:t> of video.
</a:t>
            </a:r>
            <a:r>
              <a:rPr lang="en-US" dirty="0" err="1"/>
              <a:t>Helpt</a:t>
            </a:r>
            <a:r>
              <a:rPr lang="en-US" dirty="0"/>
              <a:t> </a:t>
            </a:r>
            <a:r>
              <a:rPr lang="en-US" dirty="0" err="1"/>
              <a:t>complexe</a:t>
            </a:r>
            <a:r>
              <a:rPr lang="en-US" dirty="0"/>
              <a:t> </a:t>
            </a:r>
            <a:r>
              <a:rPr lang="en-US" dirty="0" err="1"/>
              <a:t>onderwerpen</a:t>
            </a:r>
            <a:r>
              <a:rPr lang="en-US" dirty="0"/>
              <a:t> </a:t>
            </a:r>
            <a:r>
              <a:rPr lang="en-US" dirty="0" err="1"/>
              <a:t>te</a:t>
            </a:r>
            <a:r>
              <a:rPr lang="en-US" dirty="0"/>
              <a:t> </a:t>
            </a:r>
            <a:r>
              <a:rPr lang="en-US" dirty="0" err="1"/>
              <a:t>verduidelijken</a:t>
            </a:r>
            <a:r>
              <a:rPr lang="en-US" dirty="0"/>
              <a:t> </a:t>
            </a:r>
            <a:r>
              <a:rPr lang="en-US" dirty="0" err="1"/>
              <a:t>en</a:t>
            </a:r>
            <a:r>
              <a:rPr lang="en-US" dirty="0"/>
              <a:t> de </a:t>
            </a:r>
            <a:r>
              <a:rPr lang="en-US" dirty="0" err="1"/>
              <a:t>kijker</a:t>
            </a:r>
            <a:r>
              <a:rPr lang="en-US" dirty="0"/>
              <a:t> </a:t>
            </a:r>
            <a:r>
              <a:rPr lang="en-US" dirty="0" err="1"/>
              <a:t>een</a:t>
            </a:r>
            <a:r>
              <a:rPr lang="en-US" dirty="0"/>
              <a:t> </a:t>
            </a:r>
            <a:r>
              <a:rPr lang="en-US" dirty="0" err="1"/>
              <a:t>nieuwe</a:t>
            </a:r>
            <a:r>
              <a:rPr lang="en-US" dirty="0"/>
              <a:t> </a:t>
            </a:r>
            <a:r>
              <a:rPr lang="en-US" dirty="0" err="1"/>
              <a:t>kijk</a:t>
            </a:r>
            <a:r>
              <a:rPr lang="en-US" dirty="0"/>
              <a:t> op de </a:t>
            </a:r>
            <a:r>
              <a:rPr lang="en-US" dirty="0" err="1"/>
              <a:t>wereld</a:t>
            </a:r>
            <a:r>
              <a:rPr lang="en-US" dirty="0"/>
              <a:t> </a:t>
            </a:r>
            <a:r>
              <a:rPr lang="en-US" dirty="0" err="1"/>
              <a:t>te</a:t>
            </a:r>
            <a:r>
              <a:rPr lang="en-US" dirty="0"/>
              <a:t> </a:t>
            </a:r>
            <a:r>
              <a:rPr lang="en-US" dirty="0" err="1"/>
              <a:t>geven</a:t>
            </a:r>
            <a:r>
              <a:rPr lang="en-US" dirty="0"/>
              <a:t>.
Hiermee </a:t>
            </a:r>
            <a:r>
              <a:rPr lang="en-US" dirty="0" err="1"/>
              <a:t>kunnen</a:t>
            </a:r>
            <a:r>
              <a:rPr lang="en-US" dirty="0"/>
              <a:t> </a:t>
            </a:r>
            <a:r>
              <a:rPr lang="en-US" dirty="0" err="1"/>
              <a:t>mediaorganisaties</a:t>
            </a:r>
            <a:r>
              <a:rPr lang="en-US" dirty="0"/>
              <a:t> </a:t>
            </a:r>
            <a:r>
              <a:rPr lang="en-US" dirty="0" err="1"/>
              <a:t>meer</a:t>
            </a:r>
            <a:r>
              <a:rPr lang="en-US" dirty="0"/>
              <a:t> </a:t>
            </a:r>
            <a:r>
              <a:rPr lang="en-US" dirty="0" err="1"/>
              <a:t>gegevens</a:t>
            </a:r>
            <a:r>
              <a:rPr lang="en-US" dirty="0"/>
              <a:t> over </a:t>
            </a:r>
            <a:r>
              <a:rPr lang="en-US" dirty="0" err="1"/>
              <a:t>hun</a:t>
            </a:r>
            <a:r>
              <a:rPr lang="en-US" dirty="0"/>
              <a:t> </a:t>
            </a:r>
            <a:r>
              <a:rPr lang="en-US" dirty="0" err="1"/>
              <a:t>gebruikers</a:t>
            </a:r>
            <a:r>
              <a:rPr lang="en-US" dirty="0"/>
              <a:t> </a:t>
            </a:r>
            <a:r>
              <a:rPr lang="en-US" dirty="0" err="1"/>
              <a:t>verzamelen</a:t>
            </a:r>
            <a:r>
              <a:rPr lang="en-US" dirty="0"/>
              <a:t>.</a:t>
            </a:r>
          </a:p>
        </p:txBody>
      </p:sp>
      <p:sp>
        <p:nvSpPr>
          <p:cNvPr id="3" name="Title 2">
            <a:extLst>
              <a:ext uri="{FF2B5EF4-FFF2-40B4-BE49-F238E27FC236}">
                <a16:creationId xmlns:a16="http://schemas.microsoft.com/office/drawing/2014/main" id="{0A5FE0A6-24A4-7B7B-9FFB-DF7FC8D0A0CD}"/>
              </a:ext>
            </a:extLst>
          </p:cNvPr>
          <p:cNvSpPr>
            <a:spLocks noGrp="1"/>
          </p:cNvSpPr>
          <p:nvPr>
            <p:ph type="title"/>
          </p:nvPr>
        </p:nvSpPr>
        <p:spPr/>
        <p:txBody>
          <a:bodyPr/>
          <a:lstStyle/>
          <a:p>
            <a:r>
              <a:rPr lang="en-US" dirty="0" err="1"/>
              <a:t>Ethische</a:t>
            </a:r>
            <a:r>
              <a:rPr lang="en-US" dirty="0"/>
              <a:t> </a:t>
            </a:r>
            <a:r>
              <a:rPr lang="en-US" dirty="0" err="1"/>
              <a:t>overwegingen</a:t>
            </a:r>
            <a:endParaRPr lang="en-US" dirty="0"/>
          </a:p>
        </p:txBody>
      </p:sp>
      <p:sp>
        <p:nvSpPr>
          <p:cNvPr id="6" name="Slide Number Placeholder 5">
            <a:extLst>
              <a:ext uri="{FF2B5EF4-FFF2-40B4-BE49-F238E27FC236}">
                <a16:creationId xmlns:a16="http://schemas.microsoft.com/office/drawing/2014/main" id="{B7193936-11AA-4AEB-E5FD-834A3A6EE44B}"/>
              </a:ext>
            </a:extLst>
          </p:cNvPr>
          <p:cNvSpPr>
            <a:spLocks noGrp="1"/>
          </p:cNvSpPr>
          <p:nvPr>
            <p:ph type="sldNum" sz="quarter" idx="12"/>
          </p:nvPr>
        </p:nvSpPr>
        <p:spPr/>
        <p:txBody>
          <a:bodyPr/>
          <a:lstStyle/>
          <a:p>
            <a:endParaRPr lang="en-US" noProof="0"/>
          </a:p>
        </p:txBody>
      </p:sp>
      <p:sp>
        <p:nvSpPr>
          <p:cNvPr id="7" name="Rectangle 6">
            <a:extLst>
              <a:ext uri="{FF2B5EF4-FFF2-40B4-BE49-F238E27FC236}">
                <a16:creationId xmlns:a16="http://schemas.microsoft.com/office/drawing/2014/main" id="{4E3785D8-8EDF-D130-3D97-A11C8A5725BB}"/>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
        <p:nvSpPr>
          <p:cNvPr id="8" name="Footer Placeholder 4">
            <a:extLst>
              <a:ext uri="{FF2B5EF4-FFF2-40B4-BE49-F238E27FC236}">
                <a16:creationId xmlns:a16="http://schemas.microsoft.com/office/drawing/2014/main" id="{86AE7387-32A9-9C03-7507-C09385DB6F24}"/>
              </a:ext>
            </a:extLst>
          </p:cNvPr>
          <p:cNvSpPr>
            <a:spLocks noGrp="1"/>
          </p:cNvSpPr>
          <p:nvPr>
            <p:ph type="ftr" sz="quarter" idx="11"/>
          </p:nvPr>
        </p:nvSpPr>
        <p:spPr>
          <a:xfrm>
            <a:off x="836094" y="6311526"/>
            <a:ext cx="4114863" cy="138432"/>
          </a:xfrm>
        </p:spPr>
        <p:txBody>
          <a:bodyPr/>
          <a:lstStyle/>
          <a:p>
            <a:endParaRPr lang="en-US" noProof="0"/>
          </a:p>
        </p:txBody>
      </p:sp>
    </p:spTree>
    <p:extLst>
      <p:ext uri="{BB962C8B-B14F-4D97-AF65-F5344CB8AC3E}">
        <p14:creationId xmlns:p14="http://schemas.microsoft.com/office/powerpoint/2010/main" val="3813528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Facebook uses Puerto Rico to show off VR app">
            <a:hlinkClick r:id="" action="ppaction://media"/>
            <a:extLst>
              <a:ext uri="{FF2B5EF4-FFF2-40B4-BE49-F238E27FC236}">
                <a16:creationId xmlns:a16="http://schemas.microsoft.com/office/drawing/2014/main" id="{50A5CD21-DD07-55B0-A709-6E2F6450A216}"/>
              </a:ext>
            </a:extLst>
          </p:cNvPr>
          <p:cNvPicPr>
            <a:picLocks noGrp="1" noRot="1" noChangeAspect="1"/>
          </p:cNvPicPr>
          <p:nvPr>
            <p:ph idx="1"/>
            <a:videoFile r:link="rId1"/>
          </p:nvPr>
        </p:nvPicPr>
        <p:blipFill>
          <a:blip r:embed="rId3"/>
          <a:stretch>
            <a:fillRect/>
          </a:stretch>
        </p:blipFill>
        <p:spPr>
          <a:xfrm>
            <a:off x="2138735" y="1558150"/>
            <a:ext cx="7344816" cy="4149879"/>
          </a:xfrm>
          <a:prstGeom prst="rect">
            <a:avLst/>
          </a:prstGeom>
        </p:spPr>
      </p:pic>
      <p:sp>
        <p:nvSpPr>
          <p:cNvPr id="3" name="Title 2">
            <a:extLst>
              <a:ext uri="{FF2B5EF4-FFF2-40B4-BE49-F238E27FC236}">
                <a16:creationId xmlns:a16="http://schemas.microsoft.com/office/drawing/2014/main" id="{970CA360-A9C1-ACAD-99C3-A375FA482B76}"/>
              </a:ext>
            </a:extLst>
          </p:cNvPr>
          <p:cNvSpPr>
            <a:spLocks noGrp="1"/>
          </p:cNvSpPr>
          <p:nvPr>
            <p:ph type="title"/>
          </p:nvPr>
        </p:nvSpPr>
        <p:spPr/>
        <p:txBody>
          <a:bodyPr/>
          <a:lstStyle/>
          <a:p>
            <a:r>
              <a:rPr lang="en-NL" dirty="0"/>
              <a:t>Gaat niet altijd goed…</a:t>
            </a:r>
          </a:p>
        </p:txBody>
      </p:sp>
      <p:sp>
        <p:nvSpPr>
          <p:cNvPr id="4" name="Slide Number Placeholder 3">
            <a:extLst>
              <a:ext uri="{FF2B5EF4-FFF2-40B4-BE49-F238E27FC236}">
                <a16:creationId xmlns:a16="http://schemas.microsoft.com/office/drawing/2014/main" id="{504192DD-11F9-C623-2CD0-47726E112AE2}"/>
              </a:ext>
            </a:extLst>
          </p:cNvPr>
          <p:cNvSpPr>
            <a:spLocks noGrp="1"/>
          </p:cNvSpPr>
          <p:nvPr>
            <p:ph type="sldNum" sz="quarter" idx="12"/>
          </p:nvPr>
        </p:nvSpPr>
        <p:spPr/>
        <p:txBody>
          <a:bodyPr/>
          <a:lstStyle/>
          <a:p>
            <a:fld id="{A5CF47B3-E365-BF4A-BFB0-958B22104F62}" type="slidenum">
              <a:rPr lang="en-US" noProof="0" smtClean="0"/>
              <a:pPr/>
              <a:t>21</a:t>
            </a:fld>
            <a:endParaRPr lang="en-US" noProof="0"/>
          </a:p>
        </p:txBody>
      </p:sp>
    </p:spTree>
    <p:extLst>
      <p:ext uri="{BB962C8B-B14F-4D97-AF65-F5344CB8AC3E}">
        <p14:creationId xmlns:p14="http://schemas.microsoft.com/office/powerpoint/2010/main" val="16793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F783FC-2FA2-9D5A-DC4F-044AC3D560E3}"/>
              </a:ext>
            </a:extLst>
          </p:cNvPr>
          <p:cNvSpPr>
            <a:spLocks noGrp="1"/>
          </p:cNvSpPr>
          <p:nvPr>
            <p:ph idx="1"/>
          </p:nvPr>
        </p:nvSpPr>
        <p:spPr>
          <a:xfrm>
            <a:off x="836093" y="1704601"/>
            <a:ext cx="10061301" cy="3830212"/>
          </a:xfrm>
        </p:spPr>
        <p:txBody>
          <a:bodyPr/>
          <a:lstStyle/>
          <a:p>
            <a:r>
              <a:rPr lang="en-US" dirty="0" err="1">
                <a:solidFill>
                  <a:srgbClr val="FF0000"/>
                </a:solidFill>
              </a:rPr>
              <a:t>Manipulatie</a:t>
            </a:r>
            <a:r>
              <a:rPr lang="en-US" dirty="0">
                <a:solidFill>
                  <a:srgbClr val="FF0000"/>
                </a:solidFill>
              </a:rPr>
              <a:t>: </a:t>
            </a:r>
            <a:r>
              <a:rPr lang="en-US" dirty="0" err="1">
                <a:solidFill>
                  <a:srgbClr val="FF0000"/>
                </a:solidFill>
              </a:rPr>
              <a:t>Een</a:t>
            </a:r>
            <a:r>
              <a:rPr lang="en-US" dirty="0">
                <a:solidFill>
                  <a:srgbClr val="FF0000"/>
                </a:solidFill>
              </a:rPr>
              <a:t> VR-</a:t>
            </a:r>
            <a:r>
              <a:rPr lang="en-US" dirty="0" err="1">
                <a:solidFill>
                  <a:srgbClr val="FF0000"/>
                </a:solidFill>
              </a:rPr>
              <a:t>productie</a:t>
            </a:r>
            <a:r>
              <a:rPr lang="en-US" dirty="0">
                <a:solidFill>
                  <a:srgbClr val="FF0000"/>
                </a:solidFill>
              </a:rPr>
              <a:t> </a:t>
            </a:r>
            <a:r>
              <a:rPr lang="en-US" dirty="0" err="1">
                <a:solidFill>
                  <a:srgbClr val="FF0000"/>
                </a:solidFill>
              </a:rPr>
              <a:t>kan</a:t>
            </a:r>
            <a:r>
              <a:rPr lang="en-US" dirty="0">
                <a:solidFill>
                  <a:srgbClr val="FF0000"/>
                </a:solidFill>
              </a:rPr>
              <a:t> zo </a:t>
            </a:r>
            <a:r>
              <a:rPr lang="en-US" dirty="0" err="1">
                <a:solidFill>
                  <a:srgbClr val="FF0000"/>
                </a:solidFill>
              </a:rPr>
              <a:t>gemanipuleerd</a:t>
            </a:r>
            <a:r>
              <a:rPr lang="en-US" dirty="0">
                <a:solidFill>
                  <a:srgbClr val="FF0000"/>
                </a:solidFill>
              </a:rPr>
              <a:t> </a:t>
            </a:r>
            <a:r>
              <a:rPr lang="en-US" dirty="0" err="1">
                <a:solidFill>
                  <a:srgbClr val="FF0000"/>
                </a:solidFill>
              </a:rPr>
              <a:t>worden</a:t>
            </a:r>
            <a:r>
              <a:rPr lang="en-US" dirty="0">
                <a:solidFill>
                  <a:srgbClr val="FF0000"/>
                </a:solidFill>
              </a:rPr>
              <a:t> </a:t>
            </a:r>
            <a:r>
              <a:rPr lang="en-US" dirty="0" err="1">
                <a:solidFill>
                  <a:srgbClr val="FF0000"/>
                </a:solidFill>
              </a:rPr>
              <a:t>dat</a:t>
            </a:r>
            <a:r>
              <a:rPr lang="en-US" dirty="0">
                <a:solidFill>
                  <a:srgbClr val="FF0000"/>
                </a:solidFill>
              </a:rPr>
              <a:t> de </a:t>
            </a:r>
            <a:r>
              <a:rPr lang="en-US" dirty="0" err="1">
                <a:solidFill>
                  <a:srgbClr val="FF0000"/>
                </a:solidFill>
              </a:rPr>
              <a:t>kijker</a:t>
            </a:r>
            <a:r>
              <a:rPr lang="en-US" dirty="0">
                <a:solidFill>
                  <a:srgbClr val="FF0000"/>
                </a:solidFill>
              </a:rPr>
              <a:t> </a:t>
            </a:r>
            <a:r>
              <a:rPr lang="en-US" dirty="0" err="1">
                <a:solidFill>
                  <a:srgbClr val="FF0000"/>
                </a:solidFill>
              </a:rPr>
              <a:t>een</a:t>
            </a:r>
            <a:r>
              <a:rPr lang="en-US" dirty="0">
                <a:solidFill>
                  <a:srgbClr val="FF0000"/>
                </a:solidFill>
              </a:rPr>
              <a:t> </a:t>
            </a:r>
            <a:r>
              <a:rPr lang="en-US" dirty="0" err="1">
                <a:solidFill>
                  <a:srgbClr val="FF0000"/>
                </a:solidFill>
              </a:rPr>
              <a:t>verkeerd</a:t>
            </a:r>
            <a:r>
              <a:rPr lang="en-US" dirty="0">
                <a:solidFill>
                  <a:srgbClr val="FF0000"/>
                </a:solidFill>
              </a:rPr>
              <a:t> </a:t>
            </a:r>
            <a:r>
              <a:rPr lang="en-US" dirty="0" err="1">
                <a:solidFill>
                  <a:srgbClr val="FF0000"/>
                </a:solidFill>
              </a:rPr>
              <a:t>beeld</a:t>
            </a:r>
            <a:r>
              <a:rPr lang="en-US" dirty="0">
                <a:solidFill>
                  <a:srgbClr val="FF0000"/>
                </a:solidFill>
              </a:rPr>
              <a:t> </a:t>
            </a:r>
            <a:r>
              <a:rPr lang="en-US" dirty="0" err="1">
                <a:solidFill>
                  <a:srgbClr val="FF0000"/>
                </a:solidFill>
              </a:rPr>
              <a:t>krijgt</a:t>
            </a:r>
            <a:r>
              <a:rPr lang="en-US" dirty="0">
                <a:solidFill>
                  <a:srgbClr val="FF0000"/>
                </a:solidFill>
              </a:rPr>
              <a:t> van de </a:t>
            </a:r>
            <a:r>
              <a:rPr lang="en-US" dirty="0" err="1">
                <a:solidFill>
                  <a:srgbClr val="FF0000"/>
                </a:solidFill>
              </a:rPr>
              <a:t>werkelijkheid</a:t>
            </a:r>
            <a:r>
              <a:rPr lang="en-US" dirty="0">
                <a:solidFill>
                  <a:srgbClr val="FF0000"/>
                </a:solidFill>
              </a:rPr>
              <a:t>, </a:t>
            </a:r>
            <a:r>
              <a:rPr lang="en-US" dirty="0" err="1">
                <a:solidFill>
                  <a:srgbClr val="FF0000"/>
                </a:solidFill>
              </a:rPr>
              <a:t>bijvoorbeeld</a:t>
            </a:r>
            <a:r>
              <a:rPr lang="en-US" dirty="0">
                <a:solidFill>
                  <a:srgbClr val="FF0000"/>
                </a:solidFill>
              </a:rPr>
              <a:t> door de </a:t>
            </a:r>
            <a:r>
              <a:rPr lang="en-US" dirty="0" err="1">
                <a:solidFill>
                  <a:srgbClr val="FF0000"/>
                </a:solidFill>
              </a:rPr>
              <a:t>bewegingsvrijheid</a:t>
            </a:r>
            <a:r>
              <a:rPr lang="en-US" dirty="0">
                <a:solidFill>
                  <a:srgbClr val="FF0000"/>
                </a:solidFill>
              </a:rPr>
              <a:t> van de </a:t>
            </a:r>
            <a:r>
              <a:rPr lang="en-US" dirty="0" err="1">
                <a:solidFill>
                  <a:srgbClr val="FF0000"/>
                </a:solidFill>
              </a:rPr>
              <a:t>kijker</a:t>
            </a:r>
            <a:r>
              <a:rPr lang="en-US" dirty="0">
                <a:solidFill>
                  <a:srgbClr val="FF0000"/>
                </a:solidFill>
              </a:rPr>
              <a:t> </a:t>
            </a:r>
            <a:r>
              <a:rPr lang="en-US" dirty="0" err="1">
                <a:solidFill>
                  <a:srgbClr val="FF0000"/>
                </a:solidFill>
              </a:rPr>
              <a:t>te</a:t>
            </a:r>
            <a:r>
              <a:rPr lang="en-US" dirty="0">
                <a:solidFill>
                  <a:srgbClr val="FF0000"/>
                </a:solidFill>
              </a:rPr>
              <a:t> </a:t>
            </a:r>
            <a:r>
              <a:rPr lang="en-US" dirty="0" err="1">
                <a:solidFill>
                  <a:srgbClr val="FF0000"/>
                </a:solidFill>
              </a:rPr>
              <a:t>beperken</a:t>
            </a:r>
            <a:r>
              <a:rPr lang="en-US" dirty="0">
                <a:solidFill>
                  <a:srgbClr val="FF0000"/>
                </a:solidFill>
              </a:rPr>
              <a:t> of door </a:t>
            </a:r>
            <a:r>
              <a:rPr lang="en-US" dirty="0" err="1">
                <a:solidFill>
                  <a:srgbClr val="FF0000"/>
                </a:solidFill>
              </a:rPr>
              <a:t>een</a:t>
            </a:r>
            <a:r>
              <a:rPr lang="en-US" dirty="0">
                <a:solidFill>
                  <a:srgbClr val="FF0000"/>
                </a:solidFill>
              </a:rPr>
              <a:t> </a:t>
            </a:r>
            <a:r>
              <a:rPr lang="en-US" dirty="0" err="1">
                <a:solidFill>
                  <a:srgbClr val="FF0000"/>
                </a:solidFill>
              </a:rPr>
              <a:t>omgeving</a:t>
            </a:r>
            <a:r>
              <a:rPr lang="en-US" dirty="0">
                <a:solidFill>
                  <a:srgbClr val="FF0000"/>
                </a:solidFill>
              </a:rPr>
              <a:t> </a:t>
            </a:r>
            <a:r>
              <a:rPr lang="en-US" dirty="0" err="1">
                <a:solidFill>
                  <a:srgbClr val="FF0000"/>
                </a:solidFill>
              </a:rPr>
              <a:t>te</a:t>
            </a:r>
            <a:r>
              <a:rPr lang="en-US" dirty="0">
                <a:solidFill>
                  <a:srgbClr val="FF0000"/>
                </a:solidFill>
              </a:rPr>
              <a:t> </a:t>
            </a:r>
            <a:r>
              <a:rPr lang="en-US" dirty="0" err="1">
                <a:solidFill>
                  <a:srgbClr val="FF0000"/>
                </a:solidFill>
              </a:rPr>
              <a:t>creëren</a:t>
            </a:r>
            <a:r>
              <a:rPr lang="en-US" dirty="0">
                <a:solidFill>
                  <a:srgbClr val="FF0000"/>
                </a:solidFill>
              </a:rPr>
              <a:t> die de </a:t>
            </a:r>
            <a:r>
              <a:rPr lang="en-US" dirty="0" err="1">
                <a:solidFill>
                  <a:srgbClr val="FF0000"/>
                </a:solidFill>
              </a:rPr>
              <a:t>kijker</a:t>
            </a:r>
            <a:r>
              <a:rPr lang="en-US" dirty="0">
                <a:solidFill>
                  <a:srgbClr val="FF0000"/>
                </a:solidFill>
              </a:rPr>
              <a:t> in </a:t>
            </a:r>
            <a:r>
              <a:rPr lang="en-US" dirty="0" err="1">
                <a:solidFill>
                  <a:srgbClr val="FF0000"/>
                </a:solidFill>
              </a:rPr>
              <a:t>een</a:t>
            </a:r>
            <a:r>
              <a:rPr lang="en-US" dirty="0">
                <a:solidFill>
                  <a:srgbClr val="FF0000"/>
                </a:solidFill>
              </a:rPr>
              <a:t> </a:t>
            </a:r>
            <a:r>
              <a:rPr lang="en-US" dirty="0" err="1">
                <a:solidFill>
                  <a:srgbClr val="FF0000"/>
                </a:solidFill>
              </a:rPr>
              <a:t>bepaalde</a:t>
            </a:r>
            <a:r>
              <a:rPr lang="en-US" dirty="0">
                <a:solidFill>
                  <a:srgbClr val="FF0000"/>
                </a:solidFill>
              </a:rPr>
              <a:t> </a:t>
            </a:r>
            <a:r>
              <a:rPr lang="en-US" dirty="0" err="1">
                <a:solidFill>
                  <a:srgbClr val="FF0000"/>
                </a:solidFill>
              </a:rPr>
              <a:t>sfeer</a:t>
            </a:r>
            <a:r>
              <a:rPr lang="en-US" dirty="0">
                <a:solidFill>
                  <a:srgbClr val="FF0000"/>
                </a:solidFill>
              </a:rPr>
              <a:t> </a:t>
            </a:r>
            <a:r>
              <a:rPr lang="en-US" dirty="0" err="1">
                <a:solidFill>
                  <a:srgbClr val="FF0000"/>
                </a:solidFill>
              </a:rPr>
              <a:t>brengt</a:t>
            </a:r>
            <a:r>
              <a:rPr lang="en-US" dirty="0">
                <a:solidFill>
                  <a:srgbClr val="FF0000"/>
                </a:solidFill>
              </a:rPr>
              <a:t>
Privacy: VR-content </a:t>
            </a:r>
            <a:r>
              <a:rPr lang="en-US" dirty="0" err="1">
                <a:solidFill>
                  <a:srgbClr val="FF0000"/>
                </a:solidFill>
              </a:rPr>
              <a:t>kan</a:t>
            </a:r>
            <a:r>
              <a:rPr lang="en-US" dirty="0">
                <a:solidFill>
                  <a:srgbClr val="FF0000"/>
                </a:solidFill>
              </a:rPr>
              <a:t> in </a:t>
            </a:r>
            <a:r>
              <a:rPr lang="en-US" dirty="0" err="1">
                <a:solidFill>
                  <a:srgbClr val="FF0000"/>
                </a:solidFill>
              </a:rPr>
              <a:t>bepaalde</a:t>
            </a:r>
            <a:r>
              <a:rPr lang="en-US" dirty="0">
                <a:solidFill>
                  <a:srgbClr val="FF0000"/>
                </a:solidFill>
              </a:rPr>
              <a:t> </a:t>
            </a:r>
            <a:r>
              <a:rPr lang="en-US" dirty="0" err="1">
                <a:solidFill>
                  <a:srgbClr val="FF0000"/>
                </a:solidFill>
              </a:rPr>
              <a:t>gevallen</a:t>
            </a:r>
            <a:r>
              <a:rPr lang="en-US" dirty="0">
                <a:solidFill>
                  <a:srgbClr val="FF0000"/>
                </a:solidFill>
              </a:rPr>
              <a:t> </a:t>
            </a:r>
            <a:r>
              <a:rPr lang="en-US" dirty="0" err="1">
                <a:solidFill>
                  <a:srgbClr val="FF0000"/>
                </a:solidFill>
              </a:rPr>
              <a:t>zeer</a:t>
            </a:r>
            <a:r>
              <a:rPr lang="en-US" dirty="0">
                <a:solidFill>
                  <a:srgbClr val="FF0000"/>
                </a:solidFill>
              </a:rPr>
              <a:t> </a:t>
            </a:r>
            <a:r>
              <a:rPr lang="en-US" dirty="0" err="1">
                <a:solidFill>
                  <a:srgbClr val="FF0000"/>
                </a:solidFill>
              </a:rPr>
              <a:t>persoonlijke</a:t>
            </a:r>
            <a:r>
              <a:rPr lang="en-US" dirty="0">
                <a:solidFill>
                  <a:srgbClr val="FF0000"/>
                </a:solidFill>
              </a:rPr>
              <a:t> </a:t>
            </a:r>
            <a:r>
              <a:rPr lang="en-US" dirty="0" err="1">
                <a:solidFill>
                  <a:srgbClr val="FF0000"/>
                </a:solidFill>
              </a:rPr>
              <a:t>informatie</a:t>
            </a:r>
            <a:r>
              <a:rPr lang="en-US" dirty="0">
                <a:solidFill>
                  <a:srgbClr val="FF0000"/>
                </a:solidFill>
              </a:rPr>
              <a:t> </a:t>
            </a:r>
            <a:r>
              <a:rPr lang="en-US" dirty="0" err="1">
                <a:solidFill>
                  <a:srgbClr val="FF0000"/>
                </a:solidFill>
              </a:rPr>
              <a:t>bevatten</a:t>
            </a:r>
            <a:r>
              <a:rPr lang="en-US" dirty="0">
                <a:solidFill>
                  <a:srgbClr val="FF0000"/>
                </a:solidFill>
              </a:rPr>
              <a:t>. Het is </a:t>
            </a:r>
            <a:r>
              <a:rPr lang="en-US" dirty="0" err="1">
                <a:solidFill>
                  <a:srgbClr val="FF0000"/>
                </a:solidFill>
              </a:rPr>
              <a:t>belangrijk</a:t>
            </a:r>
            <a:r>
              <a:rPr lang="en-US" dirty="0">
                <a:solidFill>
                  <a:srgbClr val="FF0000"/>
                </a:solidFill>
              </a:rPr>
              <a:t> </a:t>
            </a:r>
            <a:r>
              <a:rPr lang="en-US" dirty="0" err="1">
                <a:solidFill>
                  <a:srgbClr val="FF0000"/>
                </a:solidFill>
              </a:rPr>
              <a:t>dat</a:t>
            </a:r>
            <a:r>
              <a:rPr lang="en-US" dirty="0">
                <a:solidFill>
                  <a:srgbClr val="FF0000"/>
                </a:solidFill>
              </a:rPr>
              <a:t> </a:t>
            </a:r>
            <a:r>
              <a:rPr lang="en-US" dirty="0" err="1">
                <a:solidFill>
                  <a:srgbClr val="FF0000"/>
                </a:solidFill>
              </a:rPr>
              <a:t>journalisten</a:t>
            </a:r>
            <a:r>
              <a:rPr lang="en-US" dirty="0">
                <a:solidFill>
                  <a:srgbClr val="FF0000"/>
                </a:solidFill>
              </a:rPr>
              <a:t> </a:t>
            </a:r>
            <a:r>
              <a:rPr lang="en-US" dirty="0" err="1">
                <a:solidFill>
                  <a:srgbClr val="FF0000"/>
                </a:solidFill>
              </a:rPr>
              <a:t>zich</a:t>
            </a:r>
            <a:r>
              <a:rPr lang="en-US" dirty="0">
                <a:solidFill>
                  <a:srgbClr val="FF0000"/>
                </a:solidFill>
              </a:rPr>
              <a:t> </a:t>
            </a:r>
            <a:r>
              <a:rPr lang="en-US" dirty="0" err="1">
                <a:solidFill>
                  <a:srgbClr val="FF0000"/>
                </a:solidFill>
              </a:rPr>
              <a:t>bewust</a:t>
            </a:r>
            <a:r>
              <a:rPr lang="en-US" dirty="0">
                <a:solidFill>
                  <a:srgbClr val="FF0000"/>
                </a:solidFill>
              </a:rPr>
              <a:t> </a:t>
            </a:r>
            <a:r>
              <a:rPr lang="en-US" dirty="0" err="1">
                <a:solidFill>
                  <a:srgbClr val="FF0000"/>
                </a:solidFill>
              </a:rPr>
              <a:t>zijn</a:t>
            </a:r>
            <a:r>
              <a:rPr lang="en-US" dirty="0">
                <a:solidFill>
                  <a:srgbClr val="FF0000"/>
                </a:solidFill>
              </a:rPr>
              <a:t> van de </a:t>
            </a:r>
            <a:r>
              <a:rPr lang="en-US" dirty="0" err="1">
                <a:solidFill>
                  <a:srgbClr val="FF0000"/>
                </a:solidFill>
              </a:rPr>
              <a:t>privacyrisico's</a:t>
            </a:r>
            <a:r>
              <a:rPr lang="en-US" dirty="0">
                <a:solidFill>
                  <a:srgbClr val="FF0000"/>
                </a:solidFill>
              </a:rPr>
              <a:t> </a:t>
            </a:r>
            <a:r>
              <a:rPr lang="en-US" dirty="0" err="1">
                <a:solidFill>
                  <a:srgbClr val="FF0000"/>
                </a:solidFill>
              </a:rPr>
              <a:t>en</a:t>
            </a:r>
            <a:r>
              <a:rPr lang="en-US" dirty="0">
                <a:solidFill>
                  <a:srgbClr val="FF0000"/>
                </a:solidFill>
              </a:rPr>
              <a:t> </a:t>
            </a:r>
            <a:r>
              <a:rPr lang="en-US" dirty="0" err="1">
                <a:solidFill>
                  <a:srgbClr val="FF0000"/>
                </a:solidFill>
              </a:rPr>
              <a:t>dat</a:t>
            </a:r>
            <a:r>
              <a:rPr lang="en-US" dirty="0">
                <a:solidFill>
                  <a:srgbClr val="FF0000"/>
                </a:solidFill>
              </a:rPr>
              <a:t> ze </a:t>
            </a:r>
            <a:r>
              <a:rPr lang="en-US" dirty="0" err="1">
                <a:solidFill>
                  <a:srgbClr val="FF0000"/>
                </a:solidFill>
              </a:rPr>
              <a:t>deze</a:t>
            </a:r>
            <a:r>
              <a:rPr lang="en-US" dirty="0">
                <a:solidFill>
                  <a:srgbClr val="FF0000"/>
                </a:solidFill>
              </a:rPr>
              <a:t> </a:t>
            </a:r>
            <a:r>
              <a:rPr lang="en-US" dirty="0" err="1">
                <a:solidFill>
                  <a:srgbClr val="FF0000"/>
                </a:solidFill>
              </a:rPr>
              <a:t>risico's</a:t>
            </a:r>
            <a:r>
              <a:rPr lang="en-US" dirty="0">
                <a:solidFill>
                  <a:srgbClr val="FF0000"/>
                </a:solidFill>
              </a:rPr>
              <a:t> </a:t>
            </a:r>
            <a:r>
              <a:rPr lang="en-US" dirty="0" err="1">
                <a:solidFill>
                  <a:srgbClr val="FF0000"/>
                </a:solidFill>
              </a:rPr>
              <a:t>beperken</a:t>
            </a:r>
            <a:r>
              <a:rPr lang="en-US" dirty="0">
                <a:solidFill>
                  <a:srgbClr val="FF0000"/>
                </a:solidFill>
              </a:rPr>
              <a:t>. (AVG/AVG-</a:t>
            </a:r>
            <a:r>
              <a:rPr lang="en-US" dirty="0" err="1">
                <a:solidFill>
                  <a:srgbClr val="FF0000"/>
                </a:solidFill>
              </a:rPr>
              <a:t>wetgeving</a:t>
            </a:r>
            <a:r>
              <a:rPr lang="en-US" dirty="0">
                <a:solidFill>
                  <a:srgbClr val="FF0000"/>
                </a:solidFill>
              </a:rPr>
              <a:t>)
</a:t>
            </a:r>
            <a:r>
              <a:rPr lang="en-US" dirty="0" err="1">
                <a:solidFill>
                  <a:srgbClr val="FF0000"/>
                </a:solidFill>
              </a:rPr>
              <a:t>Transparantie</a:t>
            </a:r>
            <a:r>
              <a:rPr lang="en-US" dirty="0">
                <a:solidFill>
                  <a:srgbClr val="FF0000"/>
                </a:solidFill>
              </a:rPr>
              <a:t>: </a:t>
            </a:r>
            <a:r>
              <a:rPr lang="en-US" dirty="0" err="1">
                <a:solidFill>
                  <a:srgbClr val="FF0000"/>
                </a:solidFill>
              </a:rPr>
              <a:t>Kijkers</a:t>
            </a:r>
            <a:r>
              <a:rPr lang="en-US" dirty="0">
                <a:solidFill>
                  <a:srgbClr val="FF0000"/>
                </a:solidFill>
              </a:rPr>
              <a:t> </a:t>
            </a:r>
            <a:r>
              <a:rPr lang="en-US" dirty="0" err="1">
                <a:solidFill>
                  <a:srgbClr val="FF0000"/>
                </a:solidFill>
              </a:rPr>
              <a:t>moeten</a:t>
            </a:r>
            <a:r>
              <a:rPr lang="en-US" dirty="0">
                <a:solidFill>
                  <a:srgbClr val="FF0000"/>
                </a:solidFill>
              </a:rPr>
              <a:t> </a:t>
            </a:r>
            <a:r>
              <a:rPr lang="en-US" dirty="0" err="1">
                <a:solidFill>
                  <a:srgbClr val="FF0000"/>
                </a:solidFill>
              </a:rPr>
              <a:t>weten</a:t>
            </a:r>
            <a:r>
              <a:rPr lang="en-US" dirty="0">
                <a:solidFill>
                  <a:srgbClr val="FF0000"/>
                </a:solidFill>
              </a:rPr>
              <a:t> </a:t>
            </a:r>
            <a:r>
              <a:rPr lang="en-US" dirty="0" err="1">
                <a:solidFill>
                  <a:srgbClr val="FF0000"/>
                </a:solidFill>
              </a:rPr>
              <a:t>dat</a:t>
            </a:r>
            <a:r>
              <a:rPr lang="en-US" dirty="0">
                <a:solidFill>
                  <a:srgbClr val="FF0000"/>
                </a:solidFill>
              </a:rPr>
              <a:t> ze </a:t>
            </a:r>
            <a:r>
              <a:rPr lang="en-US" dirty="0" err="1">
                <a:solidFill>
                  <a:srgbClr val="FF0000"/>
                </a:solidFill>
              </a:rPr>
              <a:t>naar</a:t>
            </a:r>
            <a:r>
              <a:rPr lang="en-US" dirty="0">
                <a:solidFill>
                  <a:srgbClr val="FF0000"/>
                </a:solidFill>
              </a:rPr>
              <a:t> VR-</a:t>
            </a:r>
            <a:r>
              <a:rPr lang="en-US" dirty="0" err="1">
                <a:solidFill>
                  <a:srgbClr val="FF0000"/>
                </a:solidFill>
              </a:rPr>
              <a:t>inhoud</a:t>
            </a:r>
            <a:r>
              <a:rPr lang="en-US" dirty="0">
                <a:solidFill>
                  <a:srgbClr val="FF0000"/>
                </a:solidFill>
              </a:rPr>
              <a:t> </a:t>
            </a:r>
            <a:r>
              <a:rPr lang="en-US" dirty="0" err="1">
                <a:solidFill>
                  <a:srgbClr val="FF0000"/>
                </a:solidFill>
              </a:rPr>
              <a:t>kijken</a:t>
            </a:r>
            <a:r>
              <a:rPr lang="en-US" dirty="0">
                <a:solidFill>
                  <a:srgbClr val="FF0000"/>
                </a:solidFill>
              </a:rPr>
              <a:t> </a:t>
            </a:r>
            <a:r>
              <a:rPr lang="en-US" dirty="0" err="1">
                <a:solidFill>
                  <a:srgbClr val="FF0000"/>
                </a:solidFill>
              </a:rPr>
              <a:t>en</a:t>
            </a:r>
            <a:r>
              <a:rPr lang="en-US" dirty="0">
                <a:solidFill>
                  <a:srgbClr val="FF0000"/>
                </a:solidFill>
              </a:rPr>
              <a:t> </a:t>
            </a:r>
            <a:r>
              <a:rPr lang="en-US" dirty="0" err="1">
                <a:solidFill>
                  <a:srgbClr val="FF0000"/>
                </a:solidFill>
              </a:rPr>
              <a:t>dat</a:t>
            </a:r>
            <a:r>
              <a:rPr lang="en-US" dirty="0">
                <a:solidFill>
                  <a:srgbClr val="FF0000"/>
                </a:solidFill>
              </a:rPr>
              <a:t> </a:t>
            </a:r>
            <a:r>
              <a:rPr lang="en-US" dirty="0" err="1">
                <a:solidFill>
                  <a:srgbClr val="FF0000"/>
                </a:solidFill>
              </a:rPr>
              <a:t>deze</a:t>
            </a:r>
            <a:r>
              <a:rPr lang="en-US" dirty="0">
                <a:solidFill>
                  <a:srgbClr val="FF0000"/>
                </a:solidFill>
              </a:rPr>
              <a:t> </a:t>
            </a:r>
            <a:r>
              <a:rPr lang="en-US" dirty="0" err="1">
                <a:solidFill>
                  <a:srgbClr val="FF0000"/>
                </a:solidFill>
              </a:rPr>
              <a:t>inhoud</a:t>
            </a:r>
            <a:r>
              <a:rPr lang="en-US" dirty="0">
                <a:solidFill>
                  <a:srgbClr val="FF0000"/>
                </a:solidFill>
              </a:rPr>
              <a:t> </a:t>
            </a:r>
            <a:r>
              <a:rPr lang="en-US" dirty="0" err="1">
                <a:solidFill>
                  <a:srgbClr val="FF0000"/>
                </a:solidFill>
              </a:rPr>
              <a:t>mogelijk</a:t>
            </a:r>
            <a:r>
              <a:rPr lang="en-US" dirty="0">
                <a:solidFill>
                  <a:srgbClr val="FF0000"/>
                </a:solidFill>
              </a:rPr>
              <a:t> is </a:t>
            </a:r>
            <a:r>
              <a:rPr lang="en-US" dirty="0" err="1">
                <a:solidFill>
                  <a:srgbClr val="FF0000"/>
                </a:solidFill>
              </a:rPr>
              <a:t>gemanipuleerd</a:t>
            </a:r>
            <a:r>
              <a:rPr lang="en-US" dirty="0">
                <a:solidFill>
                  <a:srgbClr val="FF0000"/>
                </a:solidFill>
              </a:rPr>
              <a:t>. </a:t>
            </a:r>
            <a:r>
              <a:rPr lang="en-US" dirty="0" err="1">
                <a:solidFill>
                  <a:srgbClr val="FF0000"/>
                </a:solidFill>
              </a:rPr>
              <a:t>Journalisten</a:t>
            </a:r>
            <a:r>
              <a:rPr lang="en-US" dirty="0">
                <a:solidFill>
                  <a:srgbClr val="FF0000"/>
                </a:solidFill>
              </a:rPr>
              <a:t> </a:t>
            </a:r>
            <a:r>
              <a:rPr lang="en-US" dirty="0" err="1">
                <a:solidFill>
                  <a:srgbClr val="FF0000"/>
                </a:solidFill>
              </a:rPr>
              <a:t>moeten</a:t>
            </a:r>
            <a:r>
              <a:rPr lang="en-US" dirty="0">
                <a:solidFill>
                  <a:srgbClr val="FF0000"/>
                </a:solidFill>
              </a:rPr>
              <a:t> </a:t>
            </a:r>
            <a:r>
              <a:rPr lang="en-US" dirty="0" err="1">
                <a:solidFill>
                  <a:srgbClr val="FF0000"/>
                </a:solidFill>
              </a:rPr>
              <a:t>ook</a:t>
            </a:r>
            <a:r>
              <a:rPr lang="en-US" dirty="0">
                <a:solidFill>
                  <a:srgbClr val="FF0000"/>
                </a:solidFill>
              </a:rPr>
              <a:t> </a:t>
            </a:r>
            <a:r>
              <a:rPr lang="en-US" dirty="0" err="1">
                <a:solidFill>
                  <a:srgbClr val="FF0000"/>
                </a:solidFill>
              </a:rPr>
              <a:t>duidelijk</a:t>
            </a:r>
            <a:r>
              <a:rPr lang="en-US" dirty="0">
                <a:solidFill>
                  <a:srgbClr val="FF0000"/>
                </a:solidFill>
              </a:rPr>
              <a:t> </a:t>
            </a:r>
            <a:r>
              <a:rPr lang="en-US" dirty="0" err="1">
                <a:solidFill>
                  <a:srgbClr val="FF0000"/>
                </a:solidFill>
              </a:rPr>
              <a:t>maken</a:t>
            </a:r>
            <a:r>
              <a:rPr lang="en-US" dirty="0">
                <a:solidFill>
                  <a:srgbClr val="FF0000"/>
                </a:solidFill>
              </a:rPr>
              <a:t> </a:t>
            </a:r>
            <a:r>
              <a:rPr lang="en-US" dirty="0" err="1">
                <a:solidFill>
                  <a:srgbClr val="FF0000"/>
                </a:solidFill>
              </a:rPr>
              <a:t>welke</a:t>
            </a:r>
            <a:r>
              <a:rPr lang="en-US" dirty="0">
                <a:solidFill>
                  <a:srgbClr val="FF0000"/>
                </a:solidFill>
              </a:rPr>
              <a:t> tools </a:t>
            </a:r>
            <a:r>
              <a:rPr lang="en-US" dirty="0" err="1">
                <a:solidFill>
                  <a:srgbClr val="FF0000"/>
                </a:solidFill>
              </a:rPr>
              <a:t>en</a:t>
            </a:r>
            <a:r>
              <a:rPr lang="en-US" dirty="0">
                <a:solidFill>
                  <a:srgbClr val="FF0000"/>
                </a:solidFill>
              </a:rPr>
              <a:t> </a:t>
            </a:r>
            <a:r>
              <a:rPr lang="en-US" dirty="0" err="1">
                <a:solidFill>
                  <a:srgbClr val="FF0000"/>
                </a:solidFill>
              </a:rPr>
              <a:t>technieken</a:t>
            </a:r>
            <a:r>
              <a:rPr lang="en-US" dirty="0">
                <a:solidFill>
                  <a:srgbClr val="FF0000"/>
                </a:solidFill>
              </a:rPr>
              <a:t> ze </a:t>
            </a:r>
            <a:r>
              <a:rPr lang="en-US" dirty="0" err="1">
                <a:solidFill>
                  <a:srgbClr val="FF0000"/>
                </a:solidFill>
              </a:rPr>
              <a:t>hebben</a:t>
            </a:r>
            <a:r>
              <a:rPr lang="en-US" dirty="0">
                <a:solidFill>
                  <a:srgbClr val="FF0000"/>
                </a:solidFill>
              </a:rPr>
              <a:t> </a:t>
            </a:r>
            <a:r>
              <a:rPr lang="en-US" dirty="0" err="1">
                <a:solidFill>
                  <a:srgbClr val="FF0000"/>
                </a:solidFill>
              </a:rPr>
              <a:t>gebruikt</a:t>
            </a:r>
            <a:r>
              <a:rPr lang="en-US" dirty="0">
                <a:solidFill>
                  <a:srgbClr val="FF0000"/>
                </a:solidFill>
              </a:rPr>
              <a:t> om de VR-content </a:t>
            </a:r>
            <a:r>
              <a:rPr lang="en-US" dirty="0" err="1">
                <a:solidFill>
                  <a:srgbClr val="FF0000"/>
                </a:solidFill>
              </a:rPr>
              <a:t>te</a:t>
            </a:r>
            <a:r>
              <a:rPr lang="en-US" dirty="0">
                <a:solidFill>
                  <a:srgbClr val="FF0000"/>
                </a:solidFill>
              </a:rPr>
              <a:t> </a:t>
            </a:r>
            <a:r>
              <a:rPr lang="en-US" dirty="0" err="1">
                <a:solidFill>
                  <a:srgbClr val="FF0000"/>
                </a:solidFill>
              </a:rPr>
              <a:t>maken</a:t>
            </a:r>
            <a:r>
              <a:rPr lang="en-US" dirty="0">
                <a:solidFill>
                  <a:srgbClr val="FF0000"/>
                </a:solidFill>
              </a:rPr>
              <a:t>.</a:t>
            </a:r>
          </a:p>
          <a:p>
            <a:r>
              <a:rPr lang="en-US" dirty="0">
                <a:solidFill>
                  <a:srgbClr val="FF0000"/>
                </a:solidFill>
              </a:rPr>
              <a:t>…</a:t>
            </a:r>
            <a:endParaRPr lang="en-US" dirty="0"/>
          </a:p>
        </p:txBody>
      </p:sp>
      <p:sp>
        <p:nvSpPr>
          <p:cNvPr id="3" name="Title 2">
            <a:extLst>
              <a:ext uri="{FF2B5EF4-FFF2-40B4-BE49-F238E27FC236}">
                <a16:creationId xmlns:a16="http://schemas.microsoft.com/office/drawing/2014/main" id="{09DCEC71-B3AA-4FAE-3CD1-2FCAB1CEEA63}"/>
              </a:ext>
            </a:extLst>
          </p:cNvPr>
          <p:cNvSpPr>
            <a:spLocks noGrp="1"/>
          </p:cNvSpPr>
          <p:nvPr>
            <p:ph type="title"/>
          </p:nvPr>
        </p:nvSpPr>
        <p:spPr/>
        <p:txBody>
          <a:bodyPr/>
          <a:lstStyle/>
          <a:p>
            <a:r>
              <a:rPr lang="en-US" dirty="0"/>
              <a:t>Ethical </a:t>
            </a:r>
            <a:r>
              <a:rPr lang="en-US" dirty="0" err="1"/>
              <a:t>Overwegingen</a:t>
            </a:r>
            <a:endParaRPr lang="en-US" dirty="0"/>
          </a:p>
        </p:txBody>
      </p:sp>
      <p:sp>
        <p:nvSpPr>
          <p:cNvPr id="6" name="Slide Number Placeholder 5">
            <a:extLst>
              <a:ext uri="{FF2B5EF4-FFF2-40B4-BE49-F238E27FC236}">
                <a16:creationId xmlns:a16="http://schemas.microsoft.com/office/drawing/2014/main" id="{2571F224-8A10-A76E-DFA1-83D0BD6403D0}"/>
              </a:ext>
            </a:extLst>
          </p:cNvPr>
          <p:cNvSpPr>
            <a:spLocks noGrp="1"/>
          </p:cNvSpPr>
          <p:nvPr>
            <p:ph type="sldNum" sz="quarter" idx="12"/>
          </p:nvPr>
        </p:nvSpPr>
        <p:spPr/>
        <p:txBody>
          <a:bodyPr/>
          <a:lstStyle/>
          <a:p>
            <a:endParaRPr lang="en-US" noProof="0"/>
          </a:p>
        </p:txBody>
      </p:sp>
      <p:sp>
        <p:nvSpPr>
          <p:cNvPr id="7" name="Rectangle 6">
            <a:extLst>
              <a:ext uri="{FF2B5EF4-FFF2-40B4-BE49-F238E27FC236}">
                <a16:creationId xmlns:a16="http://schemas.microsoft.com/office/drawing/2014/main" id="{115DFE34-D0B0-90E1-E32D-3B2B02DF4AA3}"/>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
        <p:nvSpPr>
          <p:cNvPr id="8" name="Footer Placeholder 4">
            <a:extLst>
              <a:ext uri="{FF2B5EF4-FFF2-40B4-BE49-F238E27FC236}">
                <a16:creationId xmlns:a16="http://schemas.microsoft.com/office/drawing/2014/main" id="{CCCD5757-D0F0-2A4B-22FD-4FA9161C2190}"/>
              </a:ext>
            </a:extLst>
          </p:cNvPr>
          <p:cNvSpPr>
            <a:spLocks noGrp="1"/>
          </p:cNvSpPr>
          <p:nvPr>
            <p:ph type="ftr" sz="quarter" idx="11"/>
          </p:nvPr>
        </p:nvSpPr>
        <p:spPr>
          <a:xfrm>
            <a:off x="836094" y="6311526"/>
            <a:ext cx="4114863" cy="138432"/>
          </a:xfrm>
        </p:spPr>
        <p:txBody>
          <a:bodyPr/>
          <a:lstStyle/>
          <a:p>
            <a:endParaRPr lang="en-US" noProof="0"/>
          </a:p>
        </p:txBody>
      </p:sp>
    </p:spTree>
    <p:extLst>
      <p:ext uri="{BB962C8B-B14F-4D97-AF65-F5344CB8AC3E}">
        <p14:creationId xmlns:p14="http://schemas.microsoft.com/office/powerpoint/2010/main" val="4083015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82652-DC97-B684-E02B-7CD07901C1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5B89E4-2877-29FD-07AF-CEC80F14E4E0}"/>
              </a:ext>
            </a:extLst>
          </p:cNvPr>
          <p:cNvSpPr>
            <a:spLocks noGrp="1"/>
          </p:cNvSpPr>
          <p:nvPr>
            <p:ph type="title"/>
          </p:nvPr>
        </p:nvSpPr>
        <p:spPr/>
        <p:txBody>
          <a:bodyPr/>
          <a:lstStyle/>
          <a:p>
            <a:r>
              <a:rPr lang="en-GB" dirty="0"/>
              <a:t>Z</a:t>
            </a:r>
            <a:r>
              <a:rPr lang="en-NL" dirty="0"/>
              <a:t>elf aan de slag…</a:t>
            </a:r>
            <a:endParaRPr lang="en-US" dirty="0"/>
          </a:p>
        </p:txBody>
      </p:sp>
      <p:sp>
        <p:nvSpPr>
          <p:cNvPr id="5" name="Footer Placeholder 4">
            <a:extLst>
              <a:ext uri="{FF2B5EF4-FFF2-40B4-BE49-F238E27FC236}">
                <a16:creationId xmlns:a16="http://schemas.microsoft.com/office/drawing/2014/main" id="{A0E1AE56-164A-3174-5F93-0AD5C2E19382}"/>
              </a:ext>
            </a:extLst>
          </p:cNvPr>
          <p:cNvSpPr>
            <a:spLocks noGrp="1"/>
          </p:cNvSpPr>
          <p:nvPr>
            <p:ph type="ftr" sz="quarter" idx="11"/>
          </p:nvPr>
        </p:nvSpPr>
        <p:spPr>
          <a:xfrm>
            <a:off x="836094" y="6380742"/>
            <a:ext cx="1675404" cy="69215"/>
          </a:xfrm>
        </p:spPr>
        <p:txBody>
          <a:bodyPr/>
          <a:lstStyle/>
          <a:p>
            <a:endParaRPr lang="en-US" noProof="0"/>
          </a:p>
        </p:txBody>
      </p:sp>
      <p:sp>
        <p:nvSpPr>
          <p:cNvPr id="6" name="Slide Number Placeholder 5">
            <a:extLst>
              <a:ext uri="{FF2B5EF4-FFF2-40B4-BE49-F238E27FC236}">
                <a16:creationId xmlns:a16="http://schemas.microsoft.com/office/drawing/2014/main" id="{3A2AA319-FB01-B1A8-4E7B-065ECBE4DB64}"/>
              </a:ext>
            </a:extLst>
          </p:cNvPr>
          <p:cNvSpPr>
            <a:spLocks noGrp="1"/>
          </p:cNvSpPr>
          <p:nvPr>
            <p:ph type="sldNum" sz="quarter" idx="12"/>
          </p:nvPr>
        </p:nvSpPr>
        <p:spPr/>
        <p:txBody>
          <a:bodyPr/>
          <a:lstStyle/>
          <a:p>
            <a:endParaRPr lang="en-US" noProof="0"/>
          </a:p>
        </p:txBody>
      </p:sp>
      <p:sp>
        <p:nvSpPr>
          <p:cNvPr id="7" name="Rectangle 6">
            <a:extLst>
              <a:ext uri="{FF2B5EF4-FFF2-40B4-BE49-F238E27FC236}">
                <a16:creationId xmlns:a16="http://schemas.microsoft.com/office/drawing/2014/main" id="{F79C3606-4CC4-BF0B-D791-F092090ED68D}"/>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pic>
        <p:nvPicPr>
          <p:cNvPr id="7170" name="Picture 2" descr="The Present State of the Virtuality-Reality Continuum | by Duncan Steele |  Medium">
            <a:extLst>
              <a:ext uri="{FF2B5EF4-FFF2-40B4-BE49-F238E27FC236}">
                <a16:creationId xmlns:a16="http://schemas.microsoft.com/office/drawing/2014/main" id="{E113E648-4AB7-6E0A-EAA3-35EC1B2A8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136" y="1477696"/>
            <a:ext cx="8926078" cy="4703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567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5E4555-8D4E-A769-2045-2C0F67BB8ACD}"/>
              </a:ext>
            </a:extLst>
          </p:cNvPr>
          <p:cNvSpPr>
            <a:spLocks noGrp="1"/>
          </p:cNvSpPr>
          <p:nvPr>
            <p:ph type="title"/>
          </p:nvPr>
        </p:nvSpPr>
        <p:spPr>
          <a:xfrm>
            <a:off x="404662" y="404664"/>
            <a:ext cx="11389024" cy="432048"/>
          </a:xfrm>
        </p:spPr>
        <p:txBody>
          <a:bodyPr anchor="ctr">
            <a:normAutofit/>
          </a:bodyPr>
          <a:lstStyle/>
          <a:p>
            <a:pPr>
              <a:lnSpc>
                <a:spcPct val="90000"/>
              </a:lnSpc>
            </a:pPr>
            <a:r>
              <a:rPr lang="en-NL" sz="3100"/>
              <a:t>Wat weten we uit de wetenschap?</a:t>
            </a:r>
          </a:p>
        </p:txBody>
      </p:sp>
      <p:sp>
        <p:nvSpPr>
          <p:cNvPr id="11" name="Vertical Text Placeholder 2">
            <a:extLst>
              <a:ext uri="{FF2B5EF4-FFF2-40B4-BE49-F238E27FC236}">
                <a16:creationId xmlns:a16="http://schemas.microsoft.com/office/drawing/2014/main" id="{C74220F2-5F8B-B5CC-6F16-66191BC6FA80}"/>
              </a:ext>
            </a:extLst>
          </p:cNvPr>
          <p:cNvSpPr>
            <a:spLocks noGrp="1"/>
          </p:cNvSpPr>
          <p:nvPr>
            <p:ph type="body" orient="vert" idx="1"/>
          </p:nvPr>
        </p:nvSpPr>
        <p:spPr>
          <a:xfrm>
            <a:off x="404662" y="1252836"/>
            <a:ext cx="4830417" cy="4795836"/>
          </a:xfrm>
        </p:spPr>
        <p:txBody>
          <a:bodyPr>
            <a:normAutofit fontScale="92500" lnSpcReduction="10000"/>
          </a:bodyPr>
          <a:lstStyle/>
          <a:p>
            <a:pPr marL="342900" indent="-342900">
              <a:buFont typeface="+mj-lt"/>
              <a:buAutoNum type="arabicPeriod"/>
            </a:pPr>
            <a:r>
              <a:rPr lang="en-GB" dirty="0"/>
              <a:t>Hoe </a:t>
            </a:r>
            <a:r>
              <a:rPr lang="en-GB" dirty="0" err="1"/>
              <a:t>kunnen</a:t>
            </a:r>
            <a:r>
              <a:rPr lang="en-GB" dirty="0"/>
              <a:t> we de </a:t>
            </a:r>
            <a:r>
              <a:rPr lang="en-GB" dirty="0" err="1"/>
              <a:t>grens</a:t>
            </a:r>
            <a:r>
              <a:rPr lang="en-GB" dirty="0"/>
              <a:t> </a:t>
            </a:r>
            <a:r>
              <a:rPr lang="en-GB" dirty="0" err="1"/>
              <a:t>tussen</a:t>
            </a:r>
            <a:r>
              <a:rPr lang="en-GB" dirty="0"/>
              <a:t> Virtual Reality, Mixed Reality </a:t>
            </a:r>
            <a:r>
              <a:rPr lang="en-GB" dirty="0" err="1"/>
              <a:t>en</a:t>
            </a:r>
            <a:r>
              <a:rPr lang="en-GB" dirty="0"/>
              <a:t> Augmented Reality </a:t>
            </a:r>
            <a:r>
              <a:rPr lang="en-GB" dirty="0" err="1"/>
              <a:t>objectief</a:t>
            </a:r>
            <a:r>
              <a:rPr lang="en-GB" dirty="0"/>
              <a:t> </a:t>
            </a:r>
            <a:r>
              <a:rPr lang="en-GB" dirty="0" err="1"/>
              <a:t>definiëren</a:t>
            </a:r>
            <a:r>
              <a:rPr lang="en-GB" dirty="0"/>
              <a:t>?</a:t>
            </a:r>
          </a:p>
          <a:p>
            <a:pPr marL="342900" indent="-342900">
              <a:buFont typeface="+mj-lt"/>
              <a:buAutoNum type="arabicPeriod"/>
            </a:pPr>
            <a:r>
              <a:rPr lang="en-GB" dirty="0"/>
              <a:t>Hoe </a:t>
            </a:r>
            <a:r>
              <a:rPr lang="en-GB" dirty="0" err="1"/>
              <a:t>beïnvloedt</a:t>
            </a:r>
            <a:r>
              <a:rPr lang="en-GB" dirty="0"/>
              <a:t> de mate van </a:t>
            </a:r>
            <a:r>
              <a:rPr lang="en-GB" dirty="0" err="1"/>
              <a:t>beleving</a:t>
            </a:r>
            <a:r>
              <a:rPr lang="en-GB" dirty="0"/>
              <a:t> in VR, MR </a:t>
            </a:r>
            <a:r>
              <a:rPr lang="en-GB" dirty="0" err="1"/>
              <a:t>en</a:t>
            </a:r>
            <a:r>
              <a:rPr lang="en-GB" dirty="0"/>
              <a:t> AR de </a:t>
            </a:r>
            <a:r>
              <a:rPr lang="en-GB" dirty="0" err="1"/>
              <a:t>cognitieve</a:t>
            </a:r>
            <a:r>
              <a:rPr lang="en-GB" dirty="0"/>
              <a:t> </a:t>
            </a:r>
            <a:r>
              <a:rPr lang="en-GB" dirty="0" err="1"/>
              <a:t>belasting</a:t>
            </a:r>
            <a:r>
              <a:rPr lang="en-GB" dirty="0"/>
              <a:t> </a:t>
            </a:r>
            <a:r>
              <a:rPr lang="en-GB" dirty="0" err="1"/>
              <a:t>en</a:t>
            </a:r>
            <a:r>
              <a:rPr lang="en-GB" dirty="0"/>
              <a:t> </a:t>
            </a:r>
            <a:r>
              <a:rPr lang="en-GB" dirty="0" err="1"/>
              <a:t>informatieverwerking</a:t>
            </a:r>
            <a:r>
              <a:rPr lang="en-GB" dirty="0"/>
              <a:t> van </a:t>
            </a:r>
            <a:r>
              <a:rPr lang="en-GB" dirty="0" err="1"/>
              <a:t>gebruikers</a:t>
            </a:r>
            <a:r>
              <a:rPr lang="en-GB" dirty="0"/>
              <a:t>?</a:t>
            </a:r>
          </a:p>
          <a:p>
            <a:pPr marL="342900" indent="-342900">
              <a:buFont typeface="+mj-lt"/>
              <a:buAutoNum type="arabicPeriod"/>
            </a:pPr>
            <a:r>
              <a:rPr lang="en-GB" dirty="0"/>
              <a:t>Wat </a:t>
            </a:r>
            <a:r>
              <a:rPr lang="en-GB" dirty="0" err="1"/>
              <a:t>zijn</a:t>
            </a:r>
            <a:r>
              <a:rPr lang="en-GB" dirty="0"/>
              <a:t> de </a:t>
            </a:r>
            <a:r>
              <a:rPr lang="en-GB" dirty="0" err="1"/>
              <a:t>ethische</a:t>
            </a:r>
            <a:r>
              <a:rPr lang="en-GB" dirty="0"/>
              <a:t> </a:t>
            </a:r>
            <a:r>
              <a:rPr lang="en-GB" dirty="0" err="1"/>
              <a:t>overwegingen</a:t>
            </a:r>
            <a:r>
              <a:rPr lang="en-GB" dirty="0"/>
              <a:t> </a:t>
            </a:r>
            <a:r>
              <a:rPr lang="en-GB" dirty="0" err="1"/>
              <a:t>bij</a:t>
            </a:r>
            <a:r>
              <a:rPr lang="en-GB" dirty="0"/>
              <a:t> het </a:t>
            </a:r>
            <a:r>
              <a:rPr lang="en-GB" dirty="0" err="1"/>
              <a:t>inzetten</a:t>
            </a:r>
            <a:r>
              <a:rPr lang="en-GB" dirty="0"/>
              <a:t> van AR </a:t>
            </a:r>
            <a:r>
              <a:rPr lang="en-GB" dirty="0" err="1"/>
              <a:t>en</a:t>
            </a:r>
            <a:r>
              <a:rPr lang="en-GB" dirty="0"/>
              <a:t> VR in </a:t>
            </a:r>
            <a:r>
              <a:rPr lang="en-GB" dirty="0" err="1"/>
              <a:t>journalistiek</a:t>
            </a:r>
            <a:r>
              <a:rPr lang="en-GB" dirty="0"/>
              <a:t> </a:t>
            </a:r>
            <a:r>
              <a:rPr lang="en-GB" dirty="0" err="1"/>
              <a:t>en</a:t>
            </a:r>
            <a:r>
              <a:rPr lang="en-GB" dirty="0"/>
              <a:t> </a:t>
            </a:r>
            <a:r>
              <a:rPr lang="en-GB" dirty="0" err="1"/>
              <a:t>educatieve</a:t>
            </a:r>
            <a:r>
              <a:rPr lang="en-GB" dirty="0"/>
              <a:t> </a:t>
            </a:r>
            <a:r>
              <a:rPr lang="en-GB" dirty="0" err="1"/>
              <a:t>contexten</a:t>
            </a:r>
            <a:r>
              <a:rPr lang="en-GB" dirty="0"/>
              <a:t>?</a:t>
            </a:r>
          </a:p>
          <a:p>
            <a:pPr marL="342900" indent="-342900">
              <a:buFont typeface="+mj-lt"/>
              <a:buAutoNum type="arabicPeriod"/>
            </a:pPr>
            <a:r>
              <a:rPr lang="en-GB" dirty="0"/>
              <a:t>Welke </a:t>
            </a:r>
            <a:r>
              <a:rPr lang="en-GB" dirty="0" err="1"/>
              <a:t>vorm</a:t>
            </a:r>
            <a:r>
              <a:rPr lang="en-GB" dirty="0"/>
              <a:t> van immersive storytelling (VR, MR, AR) </a:t>
            </a:r>
            <a:r>
              <a:rPr lang="en-GB" dirty="0" err="1"/>
              <a:t>zorgt</a:t>
            </a:r>
            <a:r>
              <a:rPr lang="en-GB" dirty="0"/>
              <a:t> </a:t>
            </a:r>
            <a:r>
              <a:rPr lang="en-GB" dirty="0" err="1"/>
              <a:t>voor</a:t>
            </a:r>
            <a:r>
              <a:rPr lang="en-GB" dirty="0"/>
              <a:t> de </a:t>
            </a:r>
            <a:r>
              <a:rPr lang="en-GB" dirty="0" err="1"/>
              <a:t>meest</a:t>
            </a:r>
            <a:r>
              <a:rPr lang="en-GB" dirty="0"/>
              <a:t> </a:t>
            </a:r>
            <a:r>
              <a:rPr lang="en-GB" dirty="0" err="1"/>
              <a:t>effectieve</a:t>
            </a:r>
            <a:r>
              <a:rPr lang="en-GB" dirty="0"/>
              <a:t> </a:t>
            </a:r>
            <a:r>
              <a:rPr lang="en-GB" dirty="0" err="1"/>
              <a:t>overdracht</a:t>
            </a:r>
            <a:r>
              <a:rPr lang="en-GB" dirty="0"/>
              <a:t> van </a:t>
            </a:r>
            <a:r>
              <a:rPr lang="en-GB" dirty="0" err="1"/>
              <a:t>complexe</a:t>
            </a:r>
            <a:r>
              <a:rPr lang="en-GB" dirty="0"/>
              <a:t> </a:t>
            </a:r>
            <a:r>
              <a:rPr lang="en-GB" dirty="0" err="1"/>
              <a:t>nieuwsverhalen</a:t>
            </a:r>
            <a:r>
              <a:rPr lang="en-GB" dirty="0"/>
              <a:t>?</a:t>
            </a:r>
          </a:p>
          <a:p>
            <a:pPr marL="342900" indent="-342900">
              <a:buFont typeface="+mj-lt"/>
              <a:buAutoNum type="arabicPeriod"/>
            </a:pPr>
            <a:r>
              <a:rPr lang="en-GB" dirty="0"/>
              <a:t>Hoe </a:t>
            </a:r>
            <a:r>
              <a:rPr lang="en-GB" dirty="0" err="1"/>
              <a:t>kan</a:t>
            </a:r>
            <a:r>
              <a:rPr lang="en-GB" dirty="0"/>
              <a:t> het </a:t>
            </a:r>
            <a:r>
              <a:rPr lang="en-GB" dirty="0" err="1"/>
              <a:t>gebruik</a:t>
            </a:r>
            <a:r>
              <a:rPr lang="en-GB" dirty="0"/>
              <a:t> van Mixed Reality de </a:t>
            </a:r>
            <a:r>
              <a:rPr lang="en-GB" dirty="0" err="1"/>
              <a:t>perceptie</a:t>
            </a:r>
            <a:r>
              <a:rPr lang="en-GB" dirty="0"/>
              <a:t> van </a:t>
            </a:r>
            <a:r>
              <a:rPr lang="en-GB" dirty="0" err="1"/>
              <a:t>historische</a:t>
            </a:r>
            <a:r>
              <a:rPr lang="en-GB" dirty="0"/>
              <a:t> </a:t>
            </a:r>
            <a:r>
              <a:rPr lang="en-GB" dirty="0" err="1"/>
              <a:t>en</a:t>
            </a:r>
            <a:r>
              <a:rPr lang="en-GB" dirty="0"/>
              <a:t> </a:t>
            </a:r>
            <a:r>
              <a:rPr lang="en-GB" dirty="0" err="1"/>
              <a:t>culturele</a:t>
            </a:r>
            <a:r>
              <a:rPr lang="en-GB" dirty="0"/>
              <a:t> </a:t>
            </a:r>
            <a:r>
              <a:rPr lang="en-GB" dirty="0" err="1"/>
              <a:t>verhalen</a:t>
            </a:r>
            <a:r>
              <a:rPr lang="en-GB" dirty="0"/>
              <a:t> </a:t>
            </a:r>
            <a:r>
              <a:rPr lang="en-GB" dirty="0" err="1"/>
              <a:t>bij</a:t>
            </a:r>
            <a:r>
              <a:rPr lang="en-GB" dirty="0"/>
              <a:t> </a:t>
            </a:r>
            <a:r>
              <a:rPr lang="en-GB" dirty="0" err="1"/>
              <a:t>gebruikers</a:t>
            </a:r>
            <a:r>
              <a:rPr lang="en-GB" dirty="0"/>
              <a:t> </a:t>
            </a:r>
            <a:r>
              <a:rPr lang="en-GB" dirty="0" err="1"/>
              <a:t>beïnvloeden</a:t>
            </a:r>
            <a:r>
              <a:rPr lang="en-GB" dirty="0"/>
              <a:t>?</a:t>
            </a:r>
          </a:p>
          <a:p>
            <a:pPr marL="342900" indent="-342900">
              <a:buFont typeface="+mj-lt"/>
              <a:buAutoNum type="arabicPeriod"/>
            </a:pPr>
            <a:r>
              <a:rPr lang="en-GB" dirty="0"/>
              <a:t>Wat </a:t>
            </a:r>
            <a:r>
              <a:rPr lang="en-GB" dirty="0" err="1"/>
              <a:t>kunnen</a:t>
            </a:r>
            <a:r>
              <a:rPr lang="en-GB" dirty="0"/>
              <a:t> de </a:t>
            </a:r>
            <a:r>
              <a:rPr lang="en-GB" dirty="0" err="1"/>
              <a:t>belangrijkste</a:t>
            </a:r>
            <a:r>
              <a:rPr lang="en-GB" dirty="0"/>
              <a:t> </a:t>
            </a:r>
            <a:r>
              <a:rPr lang="en-GB" dirty="0" err="1"/>
              <a:t>economische</a:t>
            </a:r>
            <a:r>
              <a:rPr lang="en-GB" dirty="0"/>
              <a:t> </a:t>
            </a:r>
            <a:r>
              <a:rPr lang="en-GB" dirty="0" err="1"/>
              <a:t>drempels</a:t>
            </a:r>
            <a:r>
              <a:rPr lang="en-GB" dirty="0"/>
              <a:t> </a:t>
            </a:r>
            <a:r>
              <a:rPr lang="en-GB" dirty="0" err="1"/>
              <a:t>zijn</a:t>
            </a:r>
            <a:r>
              <a:rPr lang="en-GB" dirty="0"/>
              <a:t> </a:t>
            </a:r>
            <a:r>
              <a:rPr lang="en-GB" dirty="0" err="1"/>
              <a:t>voor</a:t>
            </a:r>
            <a:r>
              <a:rPr lang="en-GB" dirty="0"/>
              <a:t> </a:t>
            </a:r>
            <a:r>
              <a:rPr lang="en-GB" dirty="0" err="1"/>
              <a:t>massale</a:t>
            </a:r>
            <a:r>
              <a:rPr lang="en-GB" dirty="0"/>
              <a:t> </a:t>
            </a:r>
            <a:r>
              <a:rPr lang="en-GB" dirty="0" err="1"/>
              <a:t>adoptie</a:t>
            </a:r>
            <a:r>
              <a:rPr lang="en-GB" dirty="0"/>
              <a:t> van VR, MR </a:t>
            </a:r>
            <a:r>
              <a:rPr lang="en-GB" dirty="0" err="1"/>
              <a:t>en</a:t>
            </a:r>
            <a:r>
              <a:rPr lang="en-GB" dirty="0"/>
              <a:t> AR in de </a:t>
            </a:r>
            <a:r>
              <a:rPr lang="en-GB" dirty="0" err="1"/>
              <a:t>consumentensector</a:t>
            </a:r>
            <a:r>
              <a:rPr lang="en-GB" dirty="0"/>
              <a:t>?</a:t>
            </a:r>
            <a:endParaRPr lang="en-US" dirty="0"/>
          </a:p>
        </p:txBody>
      </p:sp>
      <p:pic>
        <p:nvPicPr>
          <p:cNvPr id="6" name="Content Placeholder 5" descr="A screenshot of a news article&#10;&#10;AI-generated content may be incorrect.">
            <a:extLst>
              <a:ext uri="{FF2B5EF4-FFF2-40B4-BE49-F238E27FC236}">
                <a16:creationId xmlns:a16="http://schemas.microsoft.com/office/drawing/2014/main" id="{D0A9758F-4CAD-E803-71E5-0819A58A331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p:blipFill>
        <p:spPr>
          <a:xfrm>
            <a:off x="5379095" y="1219212"/>
            <a:ext cx="6075017" cy="4419575"/>
          </a:xfrm>
          <a:noFill/>
        </p:spPr>
      </p:pic>
      <p:sp>
        <p:nvSpPr>
          <p:cNvPr id="4" name="Slide Number Placeholder 3">
            <a:extLst>
              <a:ext uri="{FF2B5EF4-FFF2-40B4-BE49-F238E27FC236}">
                <a16:creationId xmlns:a16="http://schemas.microsoft.com/office/drawing/2014/main" id="{A8E37BBE-5E22-B05D-705A-76F11DC4CA4B}"/>
              </a:ext>
            </a:extLst>
          </p:cNvPr>
          <p:cNvSpPr>
            <a:spLocks noGrp="1"/>
          </p:cNvSpPr>
          <p:nvPr>
            <p:ph type="sldNum" sz="quarter" idx="4294967295"/>
          </p:nvPr>
        </p:nvSpPr>
        <p:spPr/>
        <p:txBody>
          <a:bodyPr/>
          <a:lstStyle/>
          <a:p>
            <a:pPr>
              <a:spcAft>
                <a:spcPts val="600"/>
              </a:spcAft>
            </a:pPr>
            <a:fld id="{A5CF47B3-E365-BF4A-BFB0-958B22104F62}" type="slidenum">
              <a:rPr lang="en-US" noProof="0" smtClean="0"/>
              <a:pPr>
                <a:spcAft>
                  <a:spcPts val="600"/>
                </a:spcAft>
              </a:pPr>
              <a:t>24</a:t>
            </a:fld>
            <a:endParaRPr lang="en-US" noProof="0"/>
          </a:p>
        </p:txBody>
      </p:sp>
    </p:spTree>
    <p:extLst>
      <p:ext uri="{BB962C8B-B14F-4D97-AF65-F5344CB8AC3E}">
        <p14:creationId xmlns:p14="http://schemas.microsoft.com/office/powerpoint/2010/main" val="731936350"/>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8775" y="141833"/>
            <a:ext cx="11360800" cy="1215200"/>
          </a:xfrm>
          <a:prstGeom prst="rect">
            <a:avLst/>
          </a:prstGeom>
        </p:spPr>
        <p:txBody>
          <a:bodyPr spcFirstLastPara="1" vert="horz" wrap="square" lIns="121900" tIns="121900" rIns="121900" bIns="121900" rtlCol="0" anchor="t" anchorCtr="0">
            <a:normAutofit fontScale="90000"/>
          </a:bodyPr>
          <a:lstStyle/>
          <a:p>
            <a:r>
              <a:rPr lang="nl"/>
              <a:t>Welke vorm van immersive storytelling (VR, MR, AR) zorgt voor de meest effectieve overdracht van complexe nieuwsverhalen? </a:t>
            </a:r>
            <a:endParaRPr/>
          </a:p>
        </p:txBody>
      </p:sp>
      <p:sp>
        <p:nvSpPr>
          <p:cNvPr id="55" name="Google Shape;55;p13"/>
          <p:cNvSpPr txBox="1">
            <a:spLocks noGrp="1"/>
          </p:cNvSpPr>
          <p:nvPr>
            <p:ph type="body" idx="1"/>
          </p:nvPr>
        </p:nvSpPr>
        <p:spPr>
          <a:xfrm>
            <a:off x="418775" y="1945767"/>
            <a:ext cx="11360800" cy="4555200"/>
          </a:xfrm>
          <a:prstGeom prst="rect">
            <a:avLst/>
          </a:prstGeom>
        </p:spPr>
        <p:txBody>
          <a:bodyPr spcFirstLastPara="1" vert="horz" wrap="square" lIns="121900" tIns="121900" rIns="121900" bIns="121900" rtlCol="0" anchor="t" anchorCtr="0">
            <a:normAutofit/>
          </a:bodyPr>
          <a:lstStyle/>
          <a:p>
            <a:pPr marL="0" indent="0">
              <a:buNone/>
            </a:pPr>
            <a:r>
              <a:rPr lang="nl" sz="1600" b="1">
                <a:solidFill>
                  <a:schemeClr val="dk1"/>
                </a:solidFill>
              </a:rPr>
              <a:t>Cognitie, het verwerken van het nieuwsartikel:</a:t>
            </a:r>
            <a:r>
              <a:rPr lang="nl" sz="1600">
                <a:solidFill>
                  <a:schemeClr val="dk1"/>
                </a:solidFill>
              </a:rPr>
              <a:t> There is evidence that high-immersion venues cause higher levels of affective processing, but lower levels of cognitive processing and learning outcomes. The excessive emotional arousal caused by high immer- sion can serve as a sort of seductive detail (i.e., interesting, but irrelevant stimuli in a lesson that is not in line with its instructional goals), which distract a learner from engaging in appropriate cognitive processing of the information in the lesson (Parong en Mayer, 2021, p. 1447-1448). Maar in culturele geschiedenislessen en digitale monumentbezoeken zorgt VR voor een verhoogde gebruikersimmersie, waarbij de educatieve waarde van de informatie werd verhoogd. (Rizvic et al., 2019)		</a:t>
            </a:r>
            <a:endParaRPr sz="1600">
              <a:solidFill>
                <a:schemeClr val="dk1"/>
              </a:solidFill>
            </a:endParaRPr>
          </a:p>
          <a:p>
            <a:pPr marL="0" indent="0">
              <a:spcBef>
                <a:spcPts val="1600"/>
              </a:spcBef>
              <a:buNone/>
            </a:pPr>
            <a:r>
              <a:rPr lang="nl" sz="1600" b="1">
                <a:solidFill>
                  <a:schemeClr val="dk1"/>
                </a:solidFill>
              </a:rPr>
              <a:t>Haalbaarheid, is het effectief om toe te passen als organisatie?</a:t>
            </a:r>
            <a:r>
              <a:rPr lang="nl" sz="1600">
                <a:solidFill>
                  <a:schemeClr val="dk1"/>
                </a:solidFill>
              </a:rPr>
              <a:t>: The significant amount of budget, time, and resources needed to produce an immer- sive story has been a key deterrent, and only major news organizations seem to have the resources to produce them so far.  (Wu, 2023, p. 396).</a:t>
            </a:r>
            <a:endParaRPr sz="1600">
              <a:solidFill>
                <a:schemeClr val="dk1"/>
              </a:solidFill>
            </a:endParaRPr>
          </a:p>
          <a:p>
            <a:pPr marL="0" indent="0">
              <a:spcBef>
                <a:spcPts val="1600"/>
              </a:spcBef>
              <a:buNone/>
            </a:pPr>
            <a:r>
              <a:rPr lang="nl" sz="1600">
                <a:solidFill>
                  <a:schemeClr val="dk1"/>
                </a:solidFill>
              </a:rPr>
              <a:t>Our results show that the audience evaluates both the level of inclusion in the form of VR positively. However, inclusion in the form of AR did not significantly differ from the evaluation of worthwhileness in immersive journalism to their respective counterparts. (Greber et al., 2025)</a:t>
            </a:r>
            <a:endParaRPr sz="1600"/>
          </a:p>
        </p:txBody>
      </p:sp>
    </p:spTree>
    <p:extLst>
      <p:ext uri="{BB962C8B-B14F-4D97-AF65-F5344CB8AC3E}">
        <p14:creationId xmlns:p14="http://schemas.microsoft.com/office/powerpoint/2010/main" val="1027398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8775" y="593367"/>
            <a:ext cx="11360800" cy="763600"/>
          </a:xfrm>
          <a:prstGeom prst="rect">
            <a:avLst/>
          </a:prstGeom>
        </p:spPr>
        <p:txBody>
          <a:bodyPr spcFirstLastPara="1" vert="horz" wrap="square" lIns="121900" tIns="121900" rIns="121900" bIns="121900" rtlCol="0" anchor="t" anchorCtr="0">
            <a:normAutofit fontScale="90000"/>
          </a:bodyPr>
          <a:lstStyle/>
          <a:p>
            <a:r>
              <a:rPr lang="nl"/>
              <a:t>Bronnen</a:t>
            </a:r>
            <a:endParaRPr/>
          </a:p>
        </p:txBody>
      </p:sp>
      <p:sp>
        <p:nvSpPr>
          <p:cNvPr id="61" name="Google Shape;61;p14"/>
          <p:cNvSpPr txBox="1">
            <a:spLocks noGrp="1"/>
          </p:cNvSpPr>
          <p:nvPr>
            <p:ph type="body" idx="1"/>
          </p:nvPr>
        </p:nvSpPr>
        <p:spPr>
          <a:xfrm>
            <a:off x="418775" y="1536633"/>
            <a:ext cx="11360800" cy="4555200"/>
          </a:xfrm>
          <a:prstGeom prst="rect">
            <a:avLst/>
          </a:prstGeom>
        </p:spPr>
        <p:txBody>
          <a:bodyPr spcFirstLastPara="1" vert="horz" wrap="square" lIns="121900" tIns="121900" rIns="121900" bIns="121900" rtlCol="0" anchor="t" anchorCtr="0">
            <a:normAutofit/>
          </a:bodyPr>
          <a:lstStyle/>
          <a:p>
            <a:pPr indent="-397923">
              <a:lnSpc>
                <a:spcPct val="100000"/>
              </a:lnSpc>
              <a:buClr>
                <a:schemeClr val="dk1"/>
              </a:buClr>
              <a:buSzPts val="1100"/>
              <a:buChar char="-"/>
            </a:pPr>
            <a:r>
              <a:rPr lang="nl" sz="1467">
                <a:solidFill>
                  <a:schemeClr val="dk1"/>
                </a:solidFill>
              </a:rPr>
              <a:t>Parong, J., &amp; Mayer, R. E. (2020). Cognitive and affective processes for learning science in immersive virtual reality. </a:t>
            </a:r>
            <a:r>
              <a:rPr lang="nl" sz="1467" i="1">
                <a:solidFill>
                  <a:schemeClr val="dk1"/>
                </a:solidFill>
              </a:rPr>
              <a:t>Journal Of Computer Assisted Learning</a:t>
            </a:r>
            <a:r>
              <a:rPr lang="nl" sz="1467">
                <a:solidFill>
                  <a:schemeClr val="dk1"/>
                </a:solidFill>
              </a:rPr>
              <a:t>, </a:t>
            </a:r>
            <a:r>
              <a:rPr lang="nl" sz="1467" i="1">
                <a:solidFill>
                  <a:schemeClr val="dk1"/>
                </a:solidFill>
              </a:rPr>
              <a:t>37</a:t>
            </a:r>
            <a:r>
              <a:rPr lang="nl" sz="1467">
                <a:solidFill>
                  <a:schemeClr val="dk1"/>
                </a:solidFill>
              </a:rPr>
              <a:t>(1), 226–241. https://doi.org/10.1111/jcal.12482</a:t>
            </a:r>
            <a:endParaRPr sz="1467">
              <a:solidFill>
                <a:schemeClr val="dk1"/>
              </a:solidFill>
            </a:endParaRPr>
          </a:p>
          <a:p>
            <a:pPr indent="-397923">
              <a:buClr>
                <a:schemeClr val="dk1"/>
              </a:buClr>
              <a:buSzPts val="1100"/>
              <a:buChar char="-"/>
            </a:pPr>
            <a:r>
              <a:rPr lang="nl" sz="1467">
                <a:solidFill>
                  <a:schemeClr val="dk1"/>
                </a:solidFill>
              </a:rPr>
              <a:t>Wu, S. (2023). A Field Analysis of Immersive Technologies and Their Impact on Journalism: Technologist Perspectives on the Potential Transformation of the Journalistic Field. </a:t>
            </a:r>
            <a:r>
              <a:rPr lang="nl" sz="1467" i="1">
                <a:solidFill>
                  <a:schemeClr val="dk1"/>
                </a:solidFill>
              </a:rPr>
              <a:t>Journalism Studies (London, England)</a:t>
            </a:r>
            <a:r>
              <a:rPr lang="nl" sz="1467">
                <a:solidFill>
                  <a:schemeClr val="dk1"/>
                </a:solidFill>
              </a:rPr>
              <a:t>, </a:t>
            </a:r>
            <a:r>
              <a:rPr lang="nl" sz="1467" i="1">
                <a:solidFill>
                  <a:schemeClr val="dk1"/>
                </a:solidFill>
              </a:rPr>
              <a:t>24</a:t>
            </a:r>
            <a:r>
              <a:rPr lang="nl" sz="1467">
                <a:solidFill>
                  <a:schemeClr val="dk1"/>
                </a:solidFill>
              </a:rPr>
              <a:t>(3), 387–402. https://doi.org/10.1080/1461670X.2022.2161931</a:t>
            </a:r>
            <a:endParaRPr sz="1467">
              <a:solidFill>
                <a:schemeClr val="dk1"/>
              </a:solidFill>
            </a:endParaRPr>
          </a:p>
          <a:p>
            <a:pPr indent="-397923">
              <a:buClr>
                <a:schemeClr val="dk1"/>
              </a:buClr>
              <a:buSzPts val="1100"/>
              <a:buChar char="-"/>
            </a:pPr>
            <a:r>
              <a:rPr lang="nl" sz="1467">
                <a:solidFill>
                  <a:schemeClr val="dk1"/>
                </a:solidFill>
              </a:rPr>
              <a:t>Rizvic, S., Boskovic, D., Bruno, F., Petriaggi, B. D., Sljivo, S., &amp; Cozza, M. (2019, September). Actors in VR storytelling. In 2019 11th International Conference on Virtual Worlds and Games for Serious Applications (VS-Games) (pp. 1-8). IEEE.</a:t>
            </a:r>
            <a:endParaRPr sz="1467">
              <a:solidFill>
                <a:schemeClr val="dk1"/>
              </a:solidFill>
            </a:endParaRPr>
          </a:p>
          <a:p>
            <a:pPr indent="-397923">
              <a:buClr>
                <a:schemeClr val="dk1"/>
              </a:buClr>
              <a:buSzPts val="1100"/>
              <a:buChar char="-"/>
            </a:pPr>
            <a:r>
              <a:rPr lang="nl" sz="1467">
                <a:solidFill>
                  <a:schemeClr val="dk1"/>
                </a:solidFill>
              </a:rPr>
              <a:t>Greber, H., Aaldering, L., &amp; Lecheler, S. (2025). The Worthwhileness of Immersive Journalism—Taking on an Audience Perspective. Journalism Practice, 19(1), 20-38.</a:t>
            </a:r>
            <a:endParaRPr sz="1467">
              <a:solidFill>
                <a:schemeClr val="dk1"/>
              </a:solidFill>
            </a:endParaRPr>
          </a:p>
          <a:p>
            <a:pPr marL="0" indent="0">
              <a:spcBef>
                <a:spcPts val="1600"/>
              </a:spcBef>
              <a:spcAft>
                <a:spcPts val="1600"/>
              </a:spcAft>
              <a:buNone/>
            </a:pPr>
            <a:endParaRPr/>
          </a:p>
        </p:txBody>
      </p:sp>
    </p:spTree>
    <p:extLst>
      <p:ext uri="{BB962C8B-B14F-4D97-AF65-F5344CB8AC3E}">
        <p14:creationId xmlns:p14="http://schemas.microsoft.com/office/powerpoint/2010/main" val="3661902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5308108" y="1881433"/>
            <a:ext cx="8847200" cy="4976568"/>
          </a:xfrm>
          <a:prstGeom prst="rect">
            <a:avLst/>
          </a:prstGeom>
          <a:noFill/>
          <a:ln>
            <a:noFill/>
          </a:ln>
        </p:spPr>
      </p:pic>
      <p:sp>
        <p:nvSpPr>
          <p:cNvPr id="55" name="Google Shape;55;p13"/>
          <p:cNvSpPr txBox="1">
            <a:spLocks noGrp="1"/>
          </p:cNvSpPr>
          <p:nvPr>
            <p:ph type="body" idx="1"/>
          </p:nvPr>
        </p:nvSpPr>
        <p:spPr>
          <a:xfrm>
            <a:off x="598708" y="420267"/>
            <a:ext cx="11360800" cy="5695200"/>
          </a:xfrm>
          <a:prstGeom prst="rect">
            <a:avLst/>
          </a:prstGeom>
        </p:spPr>
        <p:txBody>
          <a:bodyPr spcFirstLastPara="1" vert="horz" wrap="square" lIns="121900" tIns="121900" rIns="121900" bIns="121900" rtlCol="0" anchor="t" anchorCtr="0">
            <a:noAutofit/>
          </a:bodyPr>
          <a:lstStyle/>
          <a:p>
            <a:pPr marL="0" indent="0">
              <a:spcBef>
                <a:spcPts val="1867"/>
              </a:spcBef>
              <a:buNone/>
            </a:pPr>
            <a:r>
              <a:rPr lang="nl" sz="1867" b="1">
                <a:solidFill>
                  <a:srgbClr val="D9D9D9"/>
                </a:solidFill>
              </a:rPr>
              <a:t>Vraag 3:</a:t>
            </a:r>
            <a:r>
              <a:rPr lang="nl" b="1">
                <a:solidFill>
                  <a:schemeClr val="lt1"/>
                </a:solidFill>
              </a:rPr>
              <a:t> </a:t>
            </a:r>
            <a:r>
              <a:rPr lang="nl" sz="2267" b="1">
                <a:solidFill>
                  <a:schemeClr val="lt1"/>
                </a:solidFill>
              </a:rPr>
              <a:t>Wat zijn de ethische overwegingen bij het inzetten van XR in onderwijs</a:t>
            </a:r>
            <a:endParaRPr sz="2267" b="1">
              <a:solidFill>
                <a:schemeClr val="lt1"/>
              </a:solidFill>
            </a:endParaRPr>
          </a:p>
          <a:p>
            <a:pPr indent="-423323">
              <a:spcBef>
                <a:spcPts val="1600"/>
              </a:spcBef>
              <a:buClr>
                <a:schemeClr val="lt1"/>
              </a:buClr>
              <a:buSzPts val="1400"/>
            </a:pPr>
            <a:r>
              <a:rPr lang="nl" sz="1867" b="1">
                <a:solidFill>
                  <a:schemeClr val="lt1"/>
                </a:solidFill>
              </a:rPr>
              <a:t>Geestelijke Gezondheid</a:t>
            </a:r>
            <a:r>
              <a:rPr lang="nl" sz="1867">
                <a:solidFill>
                  <a:schemeClr val="lt1"/>
                </a:solidFill>
              </a:rPr>
              <a:t> → </a:t>
            </a:r>
            <a:r>
              <a:rPr lang="nl" sz="1333">
                <a:solidFill>
                  <a:schemeClr val="lt1"/>
                </a:solidFill>
              </a:rPr>
              <a:t>Kans op </a:t>
            </a:r>
            <a:r>
              <a:rPr lang="nl" sz="1333">
                <a:solidFill>
                  <a:schemeClr val="lt1"/>
                </a:solidFill>
                <a:highlight>
                  <a:srgbClr val="FF9900"/>
                </a:highlight>
              </a:rPr>
              <a:t>depersonalisatie</a:t>
            </a:r>
            <a:r>
              <a:rPr lang="nl" sz="1333">
                <a:solidFill>
                  <a:schemeClr val="lt1"/>
                </a:solidFill>
              </a:rPr>
              <a:t> en </a:t>
            </a:r>
            <a:r>
              <a:rPr lang="nl" sz="1333">
                <a:solidFill>
                  <a:schemeClr val="lt1"/>
                </a:solidFill>
                <a:highlight>
                  <a:srgbClr val="FF9900"/>
                </a:highlight>
              </a:rPr>
              <a:t>psychologische effecten</a:t>
            </a:r>
            <a:endParaRPr sz="1333">
              <a:solidFill>
                <a:schemeClr val="lt1"/>
              </a:solidFill>
              <a:highlight>
                <a:srgbClr val="FF9900"/>
              </a:highlight>
            </a:endParaRPr>
          </a:p>
          <a:p>
            <a:pPr indent="-423323">
              <a:buClr>
                <a:schemeClr val="lt1"/>
              </a:buClr>
              <a:buSzPts val="1400"/>
            </a:pPr>
            <a:r>
              <a:rPr lang="nl" sz="1867" b="1">
                <a:solidFill>
                  <a:schemeClr val="lt1"/>
                </a:solidFill>
              </a:rPr>
              <a:t>Fysiek Welzijn</a:t>
            </a:r>
            <a:r>
              <a:rPr lang="nl" sz="1867">
                <a:solidFill>
                  <a:schemeClr val="lt1"/>
                </a:solidFill>
              </a:rPr>
              <a:t> → </a:t>
            </a:r>
            <a:r>
              <a:rPr lang="nl" sz="1333">
                <a:solidFill>
                  <a:schemeClr val="lt1"/>
                </a:solidFill>
              </a:rPr>
              <a:t>Verwaarlozing van lichaam en omgeving</a:t>
            </a:r>
            <a:endParaRPr sz="1333">
              <a:solidFill>
                <a:schemeClr val="lt1"/>
              </a:solidFill>
            </a:endParaRPr>
          </a:p>
          <a:p>
            <a:pPr indent="-423323">
              <a:buClr>
                <a:schemeClr val="lt1"/>
              </a:buClr>
              <a:buSzPts val="1400"/>
            </a:pPr>
            <a:r>
              <a:rPr lang="nl" sz="1867" b="1">
                <a:solidFill>
                  <a:schemeClr val="lt1"/>
                </a:solidFill>
              </a:rPr>
              <a:t>Privacy &amp; Manipulatie</a:t>
            </a:r>
            <a:r>
              <a:rPr lang="nl" sz="1867">
                <a:solidFill>
                  <a:schemeClr val="lt1"/>
                </a:solidFill>
              </a:rPr>
              <a:t> → </a:t>
            </a:r>
            <a:r>
              <a:rPr lang="nl" sz="1333">
                <a:solidFill>
                  <a:schemeClr val="lt1"/>
                </a:solidFill>
              </a:rPr>
              <a:t>Gegevensverzameling en beïnvloeding van gedrag</a:t>
            </a:r>
            <a:endParaRPr sz="1333">
              <a:solidFill>
                <a:schemeClr val="lt1"/>
              </a:solidFill>
            </a:endParaRPr>
          </a:p>
          <a:p>
            <a:pPr indent="-423323">
              <a:buClr>
                <a:schemeClr val="lt1"/>
              </a:buClr>
              <a:buSzPts val="1400"/>
            </a:pPr>
            <a:r>
              <a:rPr lang="nl" sz="1867" b="1">
                <a:solidFill>
                  <a:schemeClr val="lt1"/>
                </a:solidFill>
              </a:rPr>
              <a:t>Vervaging Realiteit</a:t>
            </a:r>
            <a:r>
              <a:rPr lang="nl" sz="1867">
                <a:solidFill>
                  <a:schemeClr val="lt1"/>
                </a:solidFill>
              </a:rPr>
              <a:t> → </a:t>
            </a:r>
            <a:r>
              <a:rPr lang="nl" sz="1333">
                <a:solidFill>
                  <a:schemeClr val="lt1"/>
                </a:solidFill>
              </a:rPr>
              <a:t>Morele en sociale risico’s door illusie</a:t>
            </a:r>
            <a:endParaRPr sz="1333">
              <a:solidFill>
                <a:schemeClr val="lt1"/>
              </a:solidFill>
            </a:endParaRPr>
          </a:p>
          <a:p>
            <a:pPr indent="-423323">
              <a:buClr>
                <a:schemeClr val="lt1"/>
              </a:buClr>
              <a:buSzPts val="1400"/>
            </a:pPr>
            <a:r>
              <a:rPr lang="nl" sz="1867" b="1">
                <a:solidFill>
                  <a:schemeClr val="lt1"/>
                </a:solidFill>
              </a:rPr>
              <a:t>Beleidsaanbevelingen</a:t>
            </a:r>
            <a:r>
              <a:rPr lang="nl" sz="1867">
                <a:solidFill>
                  <a:schemeClr val="lt1"/>
                </a:solidFill>
              </a:rPr>
              <a:t> → </a:t>
            </a:r>
            <a:r>
              <a:rPr lang="nl" sz="1333">
                <a:solidFill>
                  <a:schemeClr val="lt1"/>
                </a:solidFill>
              </a:rPr>
              <a:t>Bescherming zonder inbreuk op vrijheid</a:t>
            </a:r>
            <a:endParaRPr sz="1333">
              <a:solidFill>
                <a:schemeClr val="lt1"/>
              </a:solidFill>
            </a:endParaRPr>
          </a:p>
          <a:p>
            <a:pPr marL="0" indent="0">
              <a:spcBef>
                <a:spcPts val="1600"/>
              </a:spcBef>
              <a:spcAft>
                <a:spcPts val="1600"/>
              </a:spcAft>
              <a:buNone/>
            </a:pPr>
            <a:endParaRPr sz="1733" b="1">
              <a:solidFill>
                <a:schemeClr val="lt1"/>
              </a:solidFill>
            </a:endParaRPr>
          </a:p>
        </p:txBody>
      </p:sp>
      <p:pic>
        <p:nvPicPr>
          <p:cNvPr id="56" name="Google Shape;56;p13"/>
          <p:cNvPicPr preferRelativeResize="0"/>
          <p:nvPr/>
        </p:nvPicPr>
        <p:blipFill>
          <a:blip r:embed="rId4">
            <a:alphaModFix/>
          </a:blip>
          <a:stretch>
            <a:fillRect/>
          </a:stretch>
        </p:blipFill>
        <p:spPr>
          <a:xfrm>
            <a:off x="153526" y="1182467"/>
            <a:ext cx="1003300" cy="1524000"/>
          </a:xfrm>
          <a:prstGeom prst="rect">
            <a:avLst/>
          </a:prstGeom>
          <a:noFill/>
          <a:ln>
            <a:noFill/>
          </a:ln>
        </p:spPr>
      </p:pic>
      <p:sp>
        <p:nvSpPr>
          <p:cNvPr id="57" name="Google Shape;57;p13"/>
          <p:cNvSpPr txBox="1">
            <a:spLocks noGrp="1"/>
          </p:cNvSpPr>
          <p:nvPr>
            <p:ph type="body" idx="1"/>
          </p:nvPr>
        </p:nvSpPr>
        <p:spPr>
          <a:xfrm>
            <a:off x="598708" y="3334733"/>
            <a:ext cx="6914400" cy="5695200"/>
          </a:xfrm>
          <a:prstGeom prst="rect">
            <a:avLst/>
          </a:prstGeom>
        </p:spPr>
        <p:txBody>
          <a:bodyPr spcFirstLastPara="1" vert="horz" wrap="square" lIns="121900" tIns="121900" rIns="121900" bIns="121900" rtlCol="0" anchor="t" anchorCtr="0">
            <a:noAutofit/>
          </a:bodyPr>
          <a:lstStyle/>
          <a:p>
            <a:pPr indent="-397923">
              <a:buClr>
                <a:schemeClr val="lt1"/>
              </a:buClr>
              <a:buSzPts val="1100"/>
            </a:pPr>
            <a:r>
              <a:rPr lang="nl" sz="1467" b="1">
                <a:solidFill>
                  <a:schemeClr val="lt1"/>
                </a:solidFill>
              </a:rPr>
              <a:t>Balans tussen innovatie en ethiek</a:t>
            </a:r>
            <a:r>
              <a:rPr lang="nl" sz="1467">
                <a:solidFill>
                  <a:schemeClr val="lt1"/>
                </a:solidFill>
              </a:rPr>
              <a:t>: </a:t>
            </a:r>
            <a:endParaRPr sz="1467">
              <a:solidFill>
                <a:schemeClr val="lt1"/>
              </a:solidFill>
            </a:endParaRPr>
          </a:p>
          <a:p>
            <a:pPr lvl="1" indent="-397923">
              <a:buClr>
                <a:schemeClr val="lt1"/>
              </a:buClr>
              <a:buSzPts val="1100"/>
            </a:pPr>
            <a:r>
              <a:rPr lang="nl" sz="1467">
                <a:solidFill>
                  <a:schemeClr val="lt1"/>
                </a:solidFill>
              </a:rPr>
              <a:t>XR biedt nieuwe leerervaringen, maar roept ethische vragen op over </a:t>
            </a:r>
            <a:r>
              <a:rPr lang="nl" sz="1467" b="1">
                <a:solidFill>
                  <a:schemeClr val="lt1"/>
                </a:solidFill>
                <a:highlight>
                  <a:srgbClr val="4A86E8"/>
                </a:highlight>
              </a:rPr>
              <a:t>privacy, toegankelijkheid</a:t>
            </a:r>
            <a:r>
              <a:rPr lang="nl" sz="1467" b="1">
                <a:solidFill>
                  <a:schemeClr val="lt1"/>
                </a:solidFill>
              </a:rPr>
              <a:t> en </a:t>
            </a:r>
            <a:r>
              <a:rPr lang="nl" sz="1467" b="1">
                <a:solidFill>
                  <a:schemeClr val="lt1"/>
                </a:solidFill>
                <a:highlight>
                  <a:srgbClr val="4A86E8"/>
                </a:highlight>
              </a:rPr>
              <a:t>psychologisch welzijn</a:t>
            </a:r>
            <a:r>
              <a:rPr lang="nl" sz="1467">
                <a:solidFill>
                  <a:schemeClr val="lt1"/>
                </a:solidFill>
              </a:rPr>
              <a:t>.</a:t>
            </a:r>
            <a:endParaRPr sz="1467">
              <a:solidFill>
                <a:schemeClr val="lt1"/>
              </a:solidFill>
            </a:endParaRPr>
          </a:p>
          <a:p>
            <a:pPr indent="-397923">
              <a:buClr>
                <a:schemeClr val="lt1"/>
              </a:buClr>
              <a:buSzPts val="1100"/>
            </a:pPr>
            <a:r>
              <a:rPr lang="nl" sz="1467" b="1">
                <a:solidFill>
                  <a:schemeClr val="lt1"/>
                </a:solidFill>
              </a:rPr>
              <a:t>Noodzaak van richtlijnen en digitale geletterdheid</a:t>
            </a:r>
            <a:r>
              <a:rPr lang="nl" sz="1467">
                <a:solidFill>
                  <a:schemeClr val="lt1"/>
                </a:solidFill>
              </a:rPr>
              <a:t>:</a:t>
            </a:r>
            <a:endParaRPr sz="1467">
              <a:solidFill>
                <a:schemeClr val="lt1"/>
              </a:solidFill>
            </a:endParaRPr>
          </a:p>
          <a:p>
            <a:pPr lvl="1" indent="-397923">
              <a:buClr>
                <a:schemeClr val="lt1"/>
              </a:buClr>
              <a:buSzPts val="1100"/>
            </a:pPr>
            <a:r>
              <a:rPr lang="nl" sz="1467">
                <a:solidFill>
                  <a:schemeClr val="lt1"/>
                </a:solidFill>
              </a:rPr>
              <a:t>Onderwijsinstellingen moeten </a:t>
            </a:r>
            <a:r>
              <a:rPr lang="nl" sz="1467" b="1">
                <a:solidFill>
                  <a:schemeClr val="lt1"/>
                </a:solidFill>
                <a:highlight>
                  <a:srgbClr val="4A86E8"/>
                </a:highlight>
              </a:rPr>
              <a:t>ethische kaders</a:t>
            </a:r>
            <a:r>
              <a:rPr lang="nl" sz="1467">
                <a:solidFill>
                  <a:schemeClr val="lt1"/>
                </a:solidFill>
              </a:rPr>
              <a:t> ontwikkelen en zowel docenten als studenten trainen in </a:t>
            </a:r>
            <a:r>
              <a:rPr lang="nl" sz="1467" b="1">
                <a:solidFill>
                  <a:schemeClr val="lt1"/>
                </a:solidFill>
                <a:highlight>
                  <a:srgbClr val="4A86E8"/>
                </a:highlight>
              </a:rPr>
              <a:t>kritisch omgaan met XR-technologie</a:t>
            </a:r>
            <a:r>
              <a:rPr lang="nl" sz="1467">
                <a:solidFill>
                  <a:schemeClr val="lt1"/>
                </a:solidFill>
              </a:rPr>
              <a:t>.</a:t>
            </a:r>
            <a:endParaRPr sz="1467">
              <a:solidFill>
                <a:schemeClr val="lt1"/>
              </a:solidFill>
            </a:endParaRPr>
          </a:p>
          <a:p>
            <a:pPr marL="0" indent="0">
              <a:spcBef>
                <a:spcPts val="1600"/>
              </a:spcBef>
              <a:spcAft>
                <a:spcPts val="1600"/>
              </a:spcAft>
              <a:buNone/>
            </a:pPr>
            <a:endParaRPr sz="1467">
              <a:solidFill>
                <a:schemeClr val="lt1"/>
              </a:solidFill>
            </a:endParaRPr>
          </a:p>
        </p:txBody>
      </p:sp>
      <p:pic>
        <p:nvPicPr>
          <p:cNvPr id="58" name="Google Shape;58;p13"/>
          <p:cNvPicPr preferRelativeResize="0"/>
          <p:nvPr/>
        </p:nvPicPr>
        <p:blipFill>
          <a:blip r:embed="rId5">
            <a:alphaModFix/>
          </a:blip>
          <a:stretch>
            <a:fillRect/>
          </a:stretch>
        </p:blipFill>
        <p:spPr>
          <a:xfrm>
            <a:off x="153542" y="3405567"/>
            <a:ext cx="1003300" cy="1516099"/>
          </a:xfrm>
          <a:prstGeom prst="rect">
            <a:avLst/>
          </a:prstGeom>
          <a:noFill/>
          <a:ln>
            <a:noFill/>
          </a:ln>
        </p:spPr>
      </p:pic>
    </p:spTree>
    <p:extLst>
      <p:ext uri="{BB962C8B-B14F-4D97-AF65-F5344CB8AC3E}">
        <p14:creationId xmlns:p14="http://schemas.microsoft.com/office/powerpoint/2010/main" val="1769677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18775" y="593367"/>
            <a:ext cx="11360800" cy="763600"/>
          </a:xfrm>
          <a:prstGeom prst="rect">
            <a:avLst/>
          </a:prstGeom>
        </p:spPr>
        <p:txBody>
          <a:bodyPr spcFirstLastPara="1" vert="horz" wrap="square" lIns="121900" tIns="121900" rIns="121900" bIns="121900" rtlCol="0" anchor="t" anchorCtr="0">
            <a:normAutofit fontScale="90000"/>
          </a:bodyPr>
          <a:lstStyle/>
          <a:p>
            <a:r>
              <a:rPr lang="nl">
                <a:solidFill>
                  <a:schemeClr val="lt1"/>
                </a:solidFill>
              </a:rPr>
              <a:t>Bronnen</a:t>
            </a:r>
            <a:endParaRPr>
              <a:solidFill>
                <a:schemeClr val="lt1"/>
              </a:solidFill>
            </a:endParaRPr>
          </a:p>
        </p:txBody>
      </p:sp>
      <p:sp>
        <p:nvSpPr>
          <p:cNvPr id="64" name="Google Shape;64;p14"/>
          <p:cNvSpPr txBox="1">
            <a:spLocks noGrp="1"/>
          </p:cNvSpPr>
          <p:nvPr>
            <p:ph type="body" idx="1"/>
          </p:nvPr>
        </p:nvSpPr>
        <p:spPr>
          <a:xfrm>
            <a:off x="418775" y="1536633"/>
            <a:ext cx="11360800" cy="4555200"/>
          </a:xfrm>
          <a:prstGeom prst="rect">
            <a:avLst/>
          </a:prstGeom>
        </p:spPr>
        <p:txBody>
          <a:bodyPr spcFirstLastPara="1" vert="horz" wrap="square" lIns="121900" tIns="121900" rIns="121900" bIns="121900" rtlCol="0" anchor="t" anchorCtr="0">
            <a:normAutofit/>
          </a:bodyPr>
          <a:lstStyle/>
          <a:p>
            <a:pPr marL="372524" indent="-372524">
              <a:lnSpc>
                <a:spcPct val="200000"/>
              </a:lnSpc>
              <a:buNone/>
            </a:pPr>
            <a:r>
              <a:rPr lang="nl" sz="1467">
                <a:solidFill>
                  <a:srgbClr val="F3F3F3"/>
                </a:solidFill>
              </a:rPr>
              <a:t>Spiegel, J. S. (2018). The ethics of virtual reality technology: Social hazards and public policy recommendations. </a:t>
            </a:r>
            <a:r>
              <a:rPr lang="nl" sz="1467" i="1">
                <a:solidFill>
                  <a:srgbClr val="F3F3F3"/>
                </a:solidFill>
              </a:rPr>
              <a:t>Science and Engineering Ethics, 24</a:t>
            </a:r>
            <a:r>
              <a:rPr lang="nl" sz="1467">
                <a:solidFill>
                  <a:srgbClr val="F3F3F3"/>
                </a:solidFill>
              </a:rPr>
              <a:t>(5), 1537–1550. https://doi.org/10.1007/s11948-017-9979-y</a:t>
            </a:r>
            <a:endParaRPr sz="1467" u="sng">
              <a:solidFill>
                <a:srgbClr val="F3F3F3"/>
              </a:solidFill>
            </a:endParaRPr>
          </a:p>
          <a:p>
            <a:pPr marL="372524" indent="-372524">
              <a:lnSpc>
                <a:spcPct val="200000"/>
              </a:lnSpc>
              <a:buNone/>
            </a:pPr>
            <a:endParaRPr sz="1467">
              <a:solidFill>
                <a:srgbClr val="F3F3F3"/>
              </a:solidFill>
            </a:endParaRPr>
          </a:p>
          <a:p>
            <a:pPr marL="372524" indent="-372524">
              <a:lnSpc>
                <a:spcPct val="200000"/>
              </a:lnSpc>
              <a:buClr>
                <a:schemeClr val="dk1"/>
              </a:buClr>
              <a:buSzPts val="1100"/>
              <a:buNone/>
            </a:pPr>
            <a:r>
              <a:rPr lang="nl" sz="1467">
                <a:solidFill>
                  <a:srgbClr val="F3F3F3"/>
                </a:solidFill>
              </a:rPr>
              <a:t>Yee, K., Dorner, W., Bowdon, M., &amp; Quintero-Jackson, A. (2023). Exploring the Intersection of Pedagogy and Ethics in the Use of VR/XR in Higher Education. In </a:t>
            </a:r>
            <a:r>
              <a:rPr lang="nl" sz="1467" i="1">
                <a:solidFill>
                  <a:srgbClr val="F3F3F3"/>
                </a:solidFill>
              </a:rPr>
              <a:t>Ethical Considerations of Virtual Reality in the College Classroom</a:t>
            </a:r>
            <a:r>
              <a:rPr lang="nl" sz="1467">
                <a:solidFill>
                  <a:srgbClr val="F3F3F3"/>
                </a:solidFill>
              </a:rPr>
              <a:t>. Routledge, https://doi.org/10.4324/9781003329718</a:t>
            </a:r>
            <a:endParaRPr sz="1467">
              <a:solidFill>
                <a:srgbClr val="F3F3F3"/>
              </a:solidFill>
            </a:endParaRPr>
          </a:p>
          <a:p>
            <a:pPr marL="0" indent="0">
              <a:spcAft>
                <a:spcPts val="1600"/>
              </a:spcAft>
              <a:buNone/>
            </a:pPr>
            <a:endParaRPr>
              <a:solidFill>
                <a:srgbClr val="F3F3F3"/>
              </a:solidFill>
            </a:endParaRPr>
          </a:p>
        </p:txBody>
      </p:sp>
    </p:spTree>
    <p:extLst>
      <p:ext uri="{BB962C8B-B14F-4D97-AF65-F5344CB8AC3E}">
        <p14:creationId xmlns:p14="http://schemas.microsoft.com/office/powerpoint/2010/main" val="3395476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DCD32-0967-DD1F-32C2-2D0E8701222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B7A590-9D00-584F-1597-3AA5C75157D5}"/>
              </a:ext>
            </a:extLst>
          </p:cNvPr>
          <p:cNvSpPr>
            <a:spLocks noGrp="1"/>
          </p:cNvSpPr>
          <p:nvPr>
            <p:ph idx="1"/>
          </p:nvPr>
        </p:nvSpPr>
        <p:spPr>
          <a:xfrm>
            <a:off x="836094" y="1824767"/>
            <a:ext cx="4911154" cy="3707090"/>
          </a:xfrm>
        </p:spPr>
        <p:txBody>
          <a:bodyPr/>
          <a:lstStyle/>
          <a:p>
            <a:r>
              <a:rPr lang="en-GB" sz="1905" dirty="0" err="1">
                <a:latin typeface="Verdana" panose="020B0604030504040204" pitchFamily="34" charset="0"/>
                <a:ea typeface="Verdana" panose="020B0604030504040204" pitchFamily="34" charset="0"/>
                <a:cs typeface="Verdana" panose="020B0604030504040204" pitchFamily="34" charset="0"/>
              </a:rPr>
              <a:t>Omgeven</a:t>
            </a:r>
            <a:r>
              <a:rPr lang="en-GB" sz="1905" dirty="0">
                <a:latin typeface="Verdana" panose="020B0604030504040204" pitchFamily="34" charset="0"/>
                <a:ea typeface="Verdana" panose="020B0604030504040204" pitchFamily="34" charset="0"/>
                <a:cs typeface="Verdana" panose="020B0604030504040204" pitchFamily="34" charset="0"/>
              </a:rPr>
              <a:t> door </a:t>
            </a:r>
            <a:r>
              <a:rPr lang="en-GB" sz="1905" dirty="0" err="1">
                <a:latin typeface="Verdana" panose="020B0604030504040204" pitchFamily="34" charset="0"/>
                <a:ea typeface="Verdana" panose="020B0604030504040204" pitchFamily="34" charset="0"/>
                <a:cs typeface="Verdana" panose="020B0604030504040204" pitchFamily="34" charset="0"/>
              </a:rPr>
              <a:t>een</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digitale</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wereld</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waardoor</a:t>
            </a:r>
            <a:r>
              <a:rPr lang="en-GB" sz="1905" dirty="0">
                <a:latin typeface="Verdana" panose="020B0604030504040204" pitchFamily="34" charset="0"/>
                <a:ea typeface="Verdana" panose="020B0604030504040204" pitchFamily="34" charset="0"/>
                <a:cs typeface="Verdana" panose="020B0604030504040204" pitchFamily="34" charset="0"/>
              </a:rPr>
              <a:t> je </a:t>
            </a:r>
            <a:r>
              <a:rPr lang="en-GB" sz="1905" dirty="0" err="1">
                <a:latin typeface="Verdana" panose="020B0604030504040204" pitchFamily="34" charset="0"/>
                <a:ea typeface="Verdana" panose="020B0604030504040204" pitchFamily="34" charset="0"/>
                <a:cs typeface="Verdana" panose="020B0604030504040204" pitchFamily="34" charset="0"/>
              </a:rPr>
              <a:t>zintuigen</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denken</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dat</a:t>
            </a:r>
            <a:r>
              <a:rPr lang="en-GB" sz="1905" dirty="0">
                <a:latin typeface="Verdana" panose="020B0604030504040204" pitchFamily="34" charset="0"/>
                <a:ea typeface="Verdana" panose="020B0604030504040204" pitchFamily="34" charset="0"/>
                <a:cs typeface="Verdana" panose="020B0604030504040204" pitchFamily="34" charset="0"/>
              </a:rPr>
              <a:t> je je in </a:t>
            </a:r>
            <a:r>
              <a:rPr lang="en-GB" sz="1905" dirty="0" err="1">
                <a:latin typeface="Verdana" panose="020B0604030504040204" pitchFamily="34" charset="0"/>
                <a:ea typeface="Verdana" panose="020B0604030504040204" pitchFamily="34" charset="0"/>
                <a:cs typeface="Verdana" panose="020B0604030504040204" pitchFamily="34" charset="0"/>
              </a:rPr>
              <a:t>een</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andere</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omgeving</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bevindt</a:t>
            </a:r>
            <a:r>
              <a:rPr lang="en-GB" sz="1905" dirty="0">
                <a:latin typeface="Verdana" panose="020B0604030504040204" pitchFamily="34" charset="0"/>
                <a:ea typeface="Verdana" panose="020B0604030504040204" pitchFamily="34" charset="0"/>
                <a:cs typeface="Verdana" panose="020B0604030504040204" pitchFamily="34" charset="0"/>
              </a:rPr>
              <a:t> dan de </a:t>
            </a:r>
            <a:r>
              <a:rPr lang="en-GB" sz="1905" dirty="0" err="1">
                <a:latin typeface="Verdana" panose="020B0604030504040204" pitchFamily="34" charset="0"/>
                <a:ea typeface="Verdana" panose="020B0604030504040204" pitchFamily="34" charset="0"/>
                <a:cs typeface="Verdana" panose="020B0604030504040204" pitchFamily="34" charset="0"/>
              </a:rPr>
              <a:t>echte</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wereld</a:t>
            </a:r>
            <a:r>
              <a:rPr lang="en-GB" sz="1905" dirty="0">
                <a:latin typeface="Verdana" panose="020B0604030504040204" pitchFamily="34" charset="0"/>
                <a:ea typeface="Verdana" panose="020B0604030504040204" pitchFamily="34" charset="0"/>
                <a:cs typeface="Verdana" panose="020B0604030504040204" pitchFamily="34" charset="0"/>
              </a:rPr>
              <a:t>. 
Met </a:t>
            </a:r>
            <a:r>
              <a:rPr lang="en-GB" sz="1905" dirty="0" err="1">
                <a:latin typeface="Verdana" panose="020B0604030504040204" pitchFamily="34" charset="0"/>
                <a:ea typeface="Verdana" panose="020B0604030504040204" pitchFamily="34" charset="0"/>
                <a:cs typeface="Verdana" panose="020B0604030504040204" pitchFamily="34" charset="0"/>
              </a:rPr>
              <a:t>behulp</a:t>
            </a:r>
            <a:r>
              <a:rPr lang="en-GB" sz="1905" dirty="0">
                <a:latin typeface="Verdana" panose="020B0604030504040204" pitchFamily="34" charset="0"/>
                <a:ea typeface="Verdana" panose="020B0604030504040204" pitchFamily="34" charset="0"/>
                <a:cs typeface="Verdana" panose="020B0604030504040204" pitchFamily="34" charset="0"/>
              </a:rPr>
              <a:t> van </a:t>
            </a:r>
            <a:r>
              <a:rPr lang="en-GB" sz="1905" dirty="0" err="1">
                <a:latin typeface="Verdana" panose="020B0604030504040204" pitchFamily="34" charset="0"/>
                <a:ea typeface="Verdana" panose="020B0604030504040204" pitchFamily="34" charset="0"/>
                <a:cs typeface="Verdana" panose="020B0604030504040204" pitchFamily="34" charset="0"/>
              </a:rPr>
              <a:t>een</a:t>
            </a:r>
            <a:r>
              <a:rPr lang="en-GB" sz="1905" dirty="0">
                <a:latin typeface="Verdana" panose="020B0604030504040204" pitchFamily="34" charset="0"/>
                <a:ea typeface="Verdana" panose="020B0604030504040204" pitchFamily="34" charset="0"/>
                <a:cs typeface="Verdana" panose="020B0604030504040204" pitchFamily="34" charset="0"/>
              </a:rPr>
              <a:t> head-mounted display (HMD) of headset </a:t>
            </a:r>
            <a:r>
              <a:rPr lang="en-GB" sz="1905" dirty="0" err="1">
                <a:latin typeface="Verdana" panose="020B0604030504040204" pitchFamily="34" charset="0"/>
                <a:ea typeface="Verdana" panose="020B0604030504040204" pitchFamily="34" charset="0"/>
                <a:cs typeface="Verdana" panose="020B0604030504040204" pitchFamily="34" charset="0"/>
              </a:rPr>
              <a:t>ervaar</a:t>
            </a:r>
            <a:r>
              <a:rPr lang="en-GB" sz="1905" dirty="0">
                <a:latin typeface="Verdana" panose="020B0604030504040204" pitchFamily="34" charset="0"/>
                <a:ea typeface="Verdana" panose="020B0604030504040204" pitchFamily="34" charset="0"/>
                <a:cs typeface="Verdana" panose="020B0604030504040204" pitchFamily="34" charset="0"/>
              </a:rPr>
              <a:t> je </a:t>
            </a:r>
            <a:r>
              <a:rPr lang="en-GB" sz="1905" dirty="0" err="1">
                <a:latin typeface="Verdana" panose="020B0604030504040204" pitchFamily="34" charset="0"/>
                <a:ea typeface="Verdana" panose="020B0604030504040204" pitchFamily="34" charset="0"/>
                <a:cs typeface="Verdana" panose="020B0604030504040204" pitchFamily="34" charset="0"/>
              </a:rPr>
              <a:t>een</a:t>
            </a:r>
            <a:r>
              <a:rPr lang="en-GB" sz="1905" dirty="0">
                <a:latin typeface="Verdana" panose="020B0604030504040204" pitchFamily="34" charset="0"/>
                <a:ea typeface="Verdana" panose="020B0604030504040204" pitchFamily="34" charset="0"/>
                <a:cs typeface="Verdana" panose="020B0604030504040204" pitchFamily="34" charset="0"/>
              </a:rPr>
              <a:t> door de computer </a:t>
            </a:r>
            <a:r>
              <a:rPr lang="en-GB" sz="1905" dirty="0" err="1">
                <a:latin typeface="Verdana" panose="020B0604030504040204" pitchFamily="34" charset="0"/>
                <a:ea typeface="Verdana" panose="020B0604030504040204" pitchFamily="34" charset="0"/>
                <a:cs typeface="Verdana" panose="020B0604030504040204" pitchFamily="34" charset="0"/>
              </a:rPr>
              <a:t>gegenereerde</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wereld</a:t>
            </a:r>
            <a:r>
              <a:rPr lang="en-GB" sz="1905" dirty="0">
                <a:latin typeface="Verdana" panose="020B0604030504040204" pitchFamily="34" charset="0"/>
                <a:ea typeface="Verdana" panose="020B0604030504040204" pitchFamily="34" charset="0"/>
                <a:cs typeface="Verdana" panose="020B0604030504040204" pitchFamily="34" charset="0"/>
              </a:rPr>
              <a:t> van </a:t>
            </a:r>
            <a:r>
              <a:rPr lang="en-GB" sz="1905" dirty="0" err="1">
                <a:latin typeface="Verdana" panose="020B0604030504040204" pitchFamily="34" charset="0"/>
                <a:ea typeface="Verdana" panose="020B0604030504040204" pitchFamily="34" charset="0"/>
                <a:cs typeface="Verdana" panose="020B0604030504040204" pitchFamily="34" charset="0"/>
              </a:rPr>
              <a:t>beelden</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en</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geluiden</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waarin</a:t>
            </a:r>
            <a:r>
              <a:rPr lang="en-GB" sz="1905" dirty="0">
                <a:latin typeface="Verdana" panose="020B0604030504040204" pitchFamily="34" charset="0"/>
                <a:ea typeface="Verdana" panose="020B0604030504040204" pitchFamily="34" charset="0"/>
                <a:cs typeface="Verdana" panose="020B0604030504040204" pitchFamily="34" charset="0"/>
              </a:rPr>
              <a:t> je </a:t>
            </a:r>
            <a:r>
              <a:rPr lang="en-GB" sz="1905" dirty="0" err="1">
                <a:latin typeface="Verdana" panose="020B0604030504040204" pitchFamily="34" charset="0"/>
                <a:ea typeface="Verdana" panose="020B0604030504040204" pitchFamily="34" charset="0"/>
                <a:cs typeface="Verdana" panose="020B0604030504040204" pitchFamily="34" charset="0"/>
              </a:rPr>
              <a:t>objecten</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kunt</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manipuleren</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en</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bewegen</a:t>
            </a:r>
            <a:r>
              <a:rPr lang="en-GB" sz="1905" dirty="0">
                <a:latin typeface="Verdana" panose="020B0604030504040204" pitchFamily="34" charset="0"/>
                <a:ea typeface="Verdana" panose="020B0604030504040204" pitchFamily="34" charset="0"/>
                <a:cs typeface="Verdana" panose="020B0604030504040204" pitchFamily="34" charset="0"/>
              </a:rPr>
              <a:t> met </a:t>
            </a:r>
            <a:r>
              <a:rPr lang="en-GB" sz="1905" dirty="0" err="1">
                <a:latin typeface="Verdana" panose="020B0604030504040204" pitchFamily="34" charset="0"/>
                <a:ea typeface="Verdana" panose="020B0604030504040204" pitchFamily="34" charset="0"/>
                <a:cs typeface="Verdana" panose="020B0604030504040204" pitchFamily="34" charset="0"/>
              </a:rPr>
              <a:t>behulp</a:t>
            </a:r>
            <a:r>
              <a:rPr lang="en-GB" sz="1905" dirty="0">
                <a:latin typeface="Verdana" panose="020B0604030504040204" pitchFamily="34" charset="0"/>
                <a:ea typeface="Verdana" panose="020B0604030504040204" pitchFamily="34" charset="0"/>
                <a:cs typeface="Verdana" panose="020B0604030504040204" pitchFamily="34" charset="0"/>
              </a:rPr>
              <a:t> van </a:t>
            </a:r>
            <a:r>
              <a:rPr lang="en-GB" sz="1905" dirty="0" err="1">
                <a:latin typeface="Verdana" panose="020B0604030504040204" pitchFamily="34" charset="0"/>
                <a:ea typeface="Verdana" panose="020B0604030504040204" pitchFamily="34" charset="0"/>
                <a:cs typeface="Verdana" panose="020B0604030504040204" pitchFamily="34" charset="0"/>
              </a:rPr>
              <a:t>haptische</a:t>
            </a:r>
            <a:r>
              <a:rPr lang="en-GB" sz="1905" dirty="0">
                <a:latin typeface="Verdana" panose="020B0604030504040204" pitchFamily="34" charset="0"/>
                <a:ea typeface="Verdana" panose="020B0604030504040204" pitchFamily="34" charset="0"/>
                <a:cs typeface="Verdana" panose="020B0604030504040204" pitchFamily="34" charset="0"/>
              </a:rPr>
              <a:t> (</a:t>
            </a:r>
            <a:r>
              <a:rPr lang="en-GB" sz="1905" dirty="0" err="1">
                <a:latin typeface="Verdana" panose="020B0604030504040204" pitchFamily="34" charset="0"/>
                <a:ea typeface="Verdana" panose="020B0604030504040204" pitchFamily="34" charset="0"/>
                <a:cs typeface="Verdana" panose="020B0604030504040204" pitchFamily="34" charset="0"/>
              </a:rPr>
              <a:t>gevoelige</a:t>
            </a:r>
            <a:r>
              <a:rPr lang="en-GB" sz="1905" dirty="0">
                <a:latin typeface="Verdana" panose="020B0604030504040204" pitchFamily="34" charset="0"/>
                <a:ea typeface="Verdana" panose="020B0604030504040204" pitchFamily="34" charset="0"/>
                <a:cs typeface="Verdana" panose="020B0604030504040204" pitchFamily="34" charset="0"/>
              </a:rPr>
              <a:t>) controllers.</a:t>
            </a:r>
            <a:endParaRPr lang="en-US" sz="1905" dirty="0"/>
          </a:p>
        </p:txBody>
      </p:sp>
      <p:sp>
        <p:nvSpPr>
          <p:cNvPr id="3" name="Title 2">
            <a:extLst>
              <a:ext uri="{FF2B5EF4-FFF2-40B4-BE49-F238E27FC236}">
                <a16:creationId xmlns:a16="http://schemas.microsoft.com/office/drawing/2014/main" id="{0ED8E07B-C09B-78F7-CFC8-9031CB1EC7CE}"/>
              </a:ext>
            </a:extLst>
          </p:cNvPr>
          <p:cNvSpPr>
            <a:spLocks noGrp="1"/>
          </p:cNvSpPr>
          <p:nvPr>
            <p:ph type="title"/>
          </p:nvPr>
        </p:nvSpPr>
        <p:spPr/>
        <p:txBody>
          <a:bodyPr/>
          <a:lstStyle/>
          <a:p>
            <a:r>
              <a:rPr lang="en-US"/>
              <a:t>VR</a:t>
            </a:r>
          </a:p>
        </p:txBody>
      </p:sp>
      <p:sp>
        <p:nvSpPr>
          <p:cNvPr id="5" name="Footer Placeholder 4">
            <a:extLst>
              <a:ext uri="{FF2B5EF4-FFF2-40B4-BE49-F238E27FC236}">
                <a16:creationId xmlns:a16="http://schemas.microsoft.com/office/drawing/2014/main" id="{DF310C78-59EC-2A6D-74C4-F43895FAE4E0}"/>
              </a:ext>
            </a:extLst>
          </p:cNvPr>
          <p:cNvSpPr>
            <a:spLocks noGrp="1"/>
          </p:cNvSpPr>
          <p:nvPr>
            <p:ph type="ftr" sz="quarter" idx="11"/>
          </p:nvPr>
        </p:nvSpPr>
        <p:spPr>
          <a:xfrm>
            <a:off x="836094" y="6380742"/>
            <a:ext cx="1675404" cy="69215"/>
          </a:xfrm>
        </p:spPr>
        <p:txBody>
          <a:bodyPr/>
          <a:lstStyle/>
          <a:p>
            <a:endParaRPr lang="en-US" noProof="0"/>
          </a:p>
        </p:txBody>
      </p:sp>
      <p:sp>
        <p:nvSpPr>
          <p:cNvPr id="6" name="Slide Number Placeholder 5">
            <a:extLst>
              <a:ext uri="{FF2B5EF4-FFF2-40B4-BE49-F238E27FC236}">
                <a16:creationId xmlns:a16="http://schemas.microsoft.com/office/drawing/2014/main" id="{FC47EBF8-3CD4-ED39-C381-402E56C225B8}"/>
              </a:ext>
            </a:extLst>
          </p:cNvPr>
          <p:cNvSpPr>
            <a:spLocks noGrp="1"/>
          </p:cNvSpPr>
          <p:nvPr>
            <p:ph type="sldNum" sz="quarter" idx="12"/>
          </p:nvPr>
        </p:nvSpPr>
        <p:spPr/>
        <p:txBody>
          <a:bodyPr/>
          <a:lstStyle/>
          <a:p>
            <a:endParaRPr lang="en-US" noProof="0"/>
          </a:p>
        </p:txBody>
      </p:sp>
      <p:sp>
        <p:nvSpPr>
          <p:cNvPr id="7" name="Rectangle 6">
            <a:extLst>
              <a:ext uri="{FF2B5EF4-FFF2-40B4-BE49-F238E27FC236}">
                <a16:creationId xmlns:a16="http://schemas.microsoft.com/office/drawing/2014/main" id="{84A7EECA-3D01-809A-36CF-25E4A4E11455}"/>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pic>
        <p:nvPicPr>
          <p:cNvPr id="3076" name="Picture 4" descr="AVA the AI — IMMERSED INTO A NEW REALITY">
            <a:extLst>
              <a:ext uri="{FF2B5EF4-FFF2-40B4-BE49-F238E27FC236}">
                <a16:creationId xmlns:a16="http://schemas.microsoft.com/office/drawing/2014/main" id="{099FC17A-D52F-9183-D29D-F410CCFE7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105" y="1973436"/>
            <a:ext cx="4799297" cy="269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285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Bierstadt"/>
            </a:endParaRPr>
          </a:p>
        </p:txBody>
      </p:sp>
      <p:pic>
        <p:nvPicPr>
          <p:cNvPr id="4" name="Picture 3" descr="Wellenförmige 3D-Kunst">
            <a:extLst>
              <a:ext uri="{FF2B5EF4-FFF2-40B4-BE49-F238E27FC236}">
                <a16:creationId xmlns:a16="http://schemas.microsoft.com/office/drawing/2014/main" id="{CF957A83-6CDF-D2B3-A823-80F777C352C1}"/>
              </a:ext>
            </a:extLst>
          </p:cNvPr>
          <p:cNvPicPr>
            <a:picLocks noChangeAspect="1"/>
          </p:cNvPicPr>
          <p:nvPr/>
        </p:nvPicPr>
        <p:blipFill>
          <a:blip r:embed="rId2"/>
          <a:srcRect t="20592" b="6827"/>
          <a:stretch/>
        </p:blipFill>
        <p:spPr>
          <a:xfrm>
            <a:off x="3196" y="10"/>
            <a:ext cx="12191979" cy="6857990"/>
          </a:xfrm>
          <a:prstGeom prst="rect">
            <a:avLst/>
          </a:prstGeom>
        </p:spPr>
      </p:pic>
      <p:sp>
        <p:nvSpPr>
          <p:cNvPr id="11" name="Rectangle 10">
            <a:extLst>
              <a:ext uri="{FF2B5EF4-FFF2-40B4-BE49-F238E27FC236}">
                <a16:creationId xmlns:a16="http://schemas.microsoft.com/office/drawing/2014/main" id="{912025B4-7337-735E-4DC9-E634D2011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0008" y="173181"/>
            <a:ext cx="6858002" cy="6511640"/>
          </a:xfrm>
          <a:prstGeom prst="rect">
            <a:avLst/>
          </a:prstGeom>
          <a:gradFill>
            <a:gsLst>
              <a:gs pos="0">
                <a:schemeClr val="bg1">
                  <a:alpha val="0"/>
                </a:schemeClr>
              </a:gs>
              <a:gs pos="46000">
                <a:schemeClr val="bg1">
                  <a:alpha val="20000"/>
                </a:schemeClr>
              </a:gs>
              <a:gs pos="26000">
                <a:schemeClr val="bg1">
                  <a:alpha val="7000"/>
                </a:schemeClr>
              </a:gs>
              <a:gs pos="100000">
                <a:schemeClr val="bg1">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Neue Haas Grotesk Text Pro"/>
            </a:endParaRPr>
          </a:p>
        </p:txBody>
      </p:sp>
      <p:sp>
        <p:nvSpPr>
          <p:cNvPr id="2" name="Titel 1">
            <a:extLst>
              <a:ext uri="{FF2B5EF4-FFF2-40B4-BE49-F238E27FC236}">
                <a16:creationId xmlns:a16="http://schemas.microsoft.com/office/drawing/2014/main" id="{47D0703D-E7F2-7ACD-2543-E738A9A50DEA}"/>
              </a:ext>
            </a:extLst>
          </p:cNvPr>
          <p:cNvSpPr>
            <a:spLocks noGrp="1"/>
          </p:cNvSpPr>
          <p:nvPr>
            <p:ph type="ctrTitle"/>
          </p:nvPr>
        </p:nvSpPr>
        <p:spPr>
          <a:xfrm>
            <a:off x="442085" y="978408"/>
            <a:ext cx="11114658" cy="4627320"/>
          </a:xfrm>
        </p:spPr>
        <p:txBody>
          <a:bodyPr anchor="t">
            <a:normAutofit fontScale="90000"/>
          </a:bodyPr>
          <a:lstStyle/>
          <a:p>
            <a:r>
              <a:rPr lang="nl-NL" sz="6600" dirty="0"/>
              <a:t>Hoe beïnvloedt de mate van beleving in VR, MR en AR de cognitieve belasting en informatieverwerking van gebruikers?</a:t>
            </a:r>
          </a:p>
        </p:txBody>
      </p:sp>
      <p:sp>
        <p:nvSpPr>
          <p:cNvPr id="3" name="Untertitel 2">
            <a:extLst>
              <a:ext uri="{FF2B5EF4-FFF2-40B4-BE49-F238E27FC236}">
                <a16:creationId xmlns:a16="http://schemas.microsoft.com/office/drawing/2014/main" id="{A42C3093-C048-B007-44D1-0E1E58F2ECA1}"/>
              </a:ext>
            </a:extLst>
          </p:cNvPr>
          <p:cNvSpPr>
            <a:spLocks noGrp="1"/>
          </p:cNvSpPr>
          <p:nvPr>
            <p:ph type="subTitle" idx="1"/>
          </p:nvPr>
        </p:nvSpPr>
        <p:spPr>
          <a:xfrm>
            <a:off x="442085" y="4948369"/>
            <a:ext cx="6826863" cy="1157436"/>
          </a:xfrm>
        </p:spPr>
        <p:txBody>
          <a:bodyPr anchor="b">
            <a:normAutofit/>
          </a:bodyPr>
          <a:lstStyle/>
          <a:p>
            <a:r>
              <a:rPr lang="nl-NL" sz="2400" dirty="0"/>
              <a:t>Lisa, Isabel, Haye, </a:t>
            </a:r>
            <a:r>
              <a:rPr lang="nl-NL" sz="2400" dirty="0" err="1"/>
              <a:t>Bernette</a:t>
            </a:r>
            <a:r>
              <a:rPr lang="nl-NL" sz="2400" dirty="0"/>
              <a:t>, Jackie, Lisan</a:t>
            </a:r>
          </a:p>
        </p:txBody>
      </p:sp>
      <p:sp>
        <p:nvSpPr>
          <p:cNvPr id="13" name="Rectangle 12">
            <a:extLst>
              <a:ext uri="{FF2B5EF4-FFF2-40B4-BE49-F238E27FC236}">
                <a16:creationId xmlns:a16="http://schemas.microsoft.com/office/drawing/2014/main" id="{150CDACD-D191-E642-F686-FCB54B7E5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043" y="508091"/>
            <a:ext cx="469570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Bierstadt"/>
            </a:endParaRPr>
          </a:p>
        </p:txBody>
      </p:sp>
    </p:spTree>
    <p:extLst>
      <p:ext uri="{BB962C8B-B14F-4D97-AF65-F5344CB8AC3E}">
        <p14:creationId xmlns:p14="http://schemas.microsoft.com/office/powerpoint/2010/main" val="213451716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5F8989-935E-3871-93E5-8E8950D2A0E7}"/>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Wellenförmige 3D-Kunst">
            <a:extLst>
              <a:ext uri="{FF2B5EF4-FFF2-40B4-BE49-F238E27FC236}">
                <a16:creationId xmlns:a16="http://schemas.microsoft.com/office/drawing/2014/main" id="{B5CFBCB8-CB75-8DBC-319F-7735CCCD1241}"/>
              </a:ext>
            </a:extLst>
          </p:cNvPr>
          <p:cNvPicPr>
            <a:picLocks noChangeAspect="1"/>
          </p:cNvPicPr>
          <p:nvPr/>
        </p:nvPicPr>
        <p:blipFill>
          <a:blip r:embed="rId2">
            <a:alphaModFix amt="40000"/>
          </a:blip>
          <a:srcRect t="20345" b="7074"/>
          <a:stretch/>
        </p:blipFill>
        <p:spPr>
          <a:xfrm>
            <a:off x="3174" y="-2"/>
            <a:ext cx="12192001" cy="6858001"/>
          </a:xfrm>
          <a:prstGeom prst="rect">
            <a:avLst/>
          </a:prstGeom>
        </p:spPr>
      </p:pic>
      <p:sp>
        <p:nvSpPr>
          <p:cNvPr id="22" name="Rectangle 21">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046" y="508091"/>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el 1">
            <a:extLst>
              <a:ext uri="{FF2B5EF4-FFF2-40B4-BE49-F238E27FC236}">
                <a16:creationId xmlns:a16="http://schemas.microsoft.com/office/drawing/2014/main" id="{67FF8562-36E8-5FF8-27F4-8CD6FC645EDF}"/>
              </a:ext>
            </a:extLst>
          </p:cNvPr>
          <p:cNvSpPr txBox="1">
            <a:spLocks/>
          </p:cNvSpPr>
          <p:nvPr/>
        </p:nvSpPr>
        <p:spPr>
          <a:xfrm>
            <a:off x="770329" y="1633309"/>
            <a:ext cx="5213232" cy="4321326"/>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285750" indent="-285750">
              <a:buFontTx/>
              <a:buChar char="-"/>
            </a:pPr>
            <a:r>
              <a:rPr lang="nl-NL" sz="1800" b="0" dirty="0">
                <a:latin typeface="Arial" panose="020B0604020202020204" pitchFamily="34" charset="0"/>
                <a:cs typeface="Arial" panose="020B0604020202020204" pitchFamily="34" charset="0"/>
              </a:rPr>
              <a:t>Experiment</a:t>
            </a:r>
          </a:p>
          <a:p>
            <a:pPr marL="285750" indent="-285750">
              <a:buFontTx/>
              <a:buChar char="-"/>
            </a:pPr>
            <a:r>
              <a:rPr lang="nl-NL" sz="1800" b="0" dirty="0">
                <a:latin typeface="Arial" panose="020B0604020202020204" pitchFamily="34" charset="0"/>
                <a:cs typeface="Arial" panose="020B0604020202020204" pitchFamily="34" charset="0"/>
              </a:rPr>
              <a:t>Samsung Gear VR met een Samsung Galaxy S8 telefoon, deelnemers keken een 4 minuten lang 360˚ video.</a:t>
            </a:r>
          </a:p>
          <a:p>
            <a:pPr marL="285750" indent="-285750">
              <a:buFontTx/>
              <a:buChar char="-"/>
            </a:pPr>
            <a:r>
              <a:rPr lang="nl-NL" sz="1800" b="0" dirty="0">
                <a:latin typeface="Arial" panose="020B0604020202020204" pitchFamily="34" charset="0"/>
                <a:cs typeface="Arial" panose="020B0604020202020204" pitchFamily="34" charset="0"/>
              </a:rPr>
              <a:t>Deelnemers herinnerden zich de informatie uit het 360˚nieuwsverhaal over het algemeen niet goed</a:t>
            </a:r>
          </a:p>
          <a:p>
            <a:pPr marL="285750" indent="-285750">
              <a:buFontTx/>
              <a:buChar char="-"/>
            </a:pPr>
            <a:r>
              <a:rPr lang="nl-NL" sz="1800" b="0" dirty="0">
                <a:latin typeface="Arial" panose="020B0604020202020204" pitchFamily="34" charset="0"/>
                <a:cs typeface="Arial" panose="020B0604020202020204" pitchFamily="34" charset="0"/>
              </a:rPr>
              <a:t>De over het algemeen lage </a:t>
            </a:r>
            <a:r>
              <a:rPr lang="nl-NL" sz="1800" b="0" dirty="0" err="1">
                <a:latin typeface="Arial" panose="020B0604020202020204" pitchFamily="34" charset="0"/>
                <a:cs typeface="Arial" panose="020B0604020202020204" pitchFamily="34" charset="0"/>
              </a:rPr>
              <a:t>recall</a:t>
            </a:r>
            <a:r>
              <a:rPr lang="nl-NL" sz="1800" b="0" dirty="0">
                <a:latin typeface="Arial" panose="020B0604020202020204" pitchFamily="34" charset="0"/>
                <a:cs typeface="Arial" panose="020B0604020202020204" pitchFamily="34" charset="0"/>
              </a:rPr>
              <a:t> zou erop kunnen wijzen dat het vertellen van nieuws in </a:t>
            </a:r>
            <a:r>
              <a:rPr lang="nl-NL" sz="1800" b="0" dirty="0" err="1">
                <a:latin typeface="Arial" panose="020B0604020202020204" pitchFamily="34" charset="0"/>
                <a:cs typeface="Arial" panose="020B0604020202020204" pitchFamily="34" charset="0"/>
              </a:rPr>
              <a:t>immersieve</a:t>
            </a:r>
            <a:r>
              <a:rPr lang="nl-NL" sz="1800" b="0" dirty="0">
                <a:latin typeface="Arial" panose="020B0604020202020204" pitchFamily="34" charset="0"/>
                <a:cs typeface="Arial" panose="020B0604020202020204" pitchFamily="34" charset="0"/>
              </a:rPr>
              <a:t> formats inderdaad een overweldigende cognitieve omgeving voor de gebruiker kan zijn.</a:t>
            </a:r>
          </a:p>
          <a:p>
            <a:endParaRPr lang="nl-NL" sz="1800" b="0" dirty="0">
              <a:latin typeface="Arial" panose="020B0604020202020204" pitchFamily="34" charset="0"/>
              <a:cs typeface="Arial" panose="020B0604020202020204" pitchFamily="34" charset="0"/>
            </a:endParaRPr>
          </a:p>
          <a:p>
            <a:r>
              <a:rPr lang="nl-NL" sz="1800" dirty="0">
                <a:latin typeface="Arial" panose="020B0604020202020204" pitchFamily="34" charset="0"/>
                <a:cs typeface="Arial" panose="020B0604020202020204" pitchFamily="34" charset="0"/>
              </a:rPr>
              <a:t>(</a:t>
            </a:r>
            <a:r>
              <a:rPr lang="nl-NL" sz="1800" dirty="0" err="1">
                <a:latin typeface="Arial" panose="020B0604020202020204" pitchFamily="34" charset="0"/>
                <a:cs typeface="Arial" panose="020B0604020202020204" pitchFamily="34" charset="0"/>
              </a:rPr>
              <a:t>Pjesivac</a:t>
            </a:r>
            <a:r>
              <a:rPr lang="nl-NL" sz="1800" dirty="0">
                <a:latin typeface="Arial" panose="020B0604020202020204" pitchFamily="34" charset="0"/>
                <a:cs typeface="Arial" panose="020B0604020202020204" pitchFamily="34" charset="0"/>
              </a:rPr>
              <a:t> et al., 2023; </a:t>
            </a:r>
            <a:r>
              <a:rPr lang="nl-NL" sz="1800" dirty="0" err="1">
                <a:latin typeface="Arial" panose="020B0604020202020204" pitchFamily="34" charset="0"/>
                <a:cs typeface="Arial" panose="020B0604020202020204" pitchFamily="34" charset="0"/>
              </a:rPr>
              <a:t>Tahir</a:t>
            </a:r>
            <a:r>
              <a:rPr lang="nl-NL" sz="1800" dirty="0">
                <a:latin typeface="Arial" panose="020B0604020202020204" pitchFamily="34" charset="0"/>
                <a:cs typeface="Arial" panose="020B0604020202020204" pitchFamily="34" charset="0"/>
              </a:rPr>
              <a:t>, 2024)</a:t>
            </a:r>
          </a:p>
        </p:txBody>
      </p:sp>
      <p:sp>
        <p:nvSpPr>
          <p:cNvPr id="12" name="Textfeld 11">
            <a:extLst>
              <a:ext uri="{FF2B5EF4-FFF2-40B4-BE49-F238E27FC236}">
                <a16:creationId xmlns:a16="http://schemas.microsoft.com/office/drawing/2014/main" id="{D782C1D4-6DEB-0DF5-E644-6D3091F0A68A}"/>
              </a:ext>
            </a:extLst>
          </p:cNvPr>
          <p:cNvSpPr txBox="1"/>
          <p:nvPr/>
        </p:nvSpPr>
        <p:spPr>
          <a:xfrm>
            <a:off x="511825" y="903365"/>
            <a:ext cx="6096000" cy="369332"/>
          </a:xfrm>
          <a:prstGeom prst="rect">
            <a:avLst/>
          </a:prstGeom>
          <a:noFill/>
        </p:spPr>
        <p:txBody>
          <a:bodyPr wrap="square">
            <a:spAutoFit/>
          </a:bodyPr>
          <a:lstStyle/>
          <a:p>
            <a:r>
              <a:rPr lang="nl-NL" dirty="0">
                <a:latin typeface="Arial" panose="020B0604020202020204" pitchFamily="34" charset="0"/>
              </a:rPr>
              <a:t>Passieve informatieverwerking vb. verslag</a:t>
            </a:r>
            <a:endParaRPr lang="nl-NL" dirty="0"/>
          </a:p>
        </p:txBody>
      </p:sp>
      <p:sp>
        <p:nvSpPr>
          <p:cNvPr id="14" name="Inhaltsplatzhalter 7">
            <a:extLst>
              <a:ext uri="{FF2B5EF4-FFF2-40B4-BE49-F238E27FC236}">
                <a16:creationId xmlns:a16="http://schemas.microsoft.com/office/drawing/2014/main" id="{A26D390D-ABF8-9007-C367-6C8A6BF55602}"/>
              </a:ext>
            </a:extLst>
          </p:cNvPr>
          <p:cNvSpPr txBox="1">
            <a:spLocks/>
          </p:cNvSpPr>
          <p:nvPr/>
        </p:nvSpPr>
        <p:spPr>
          <a:xfrm>
            <a:off x="6607825" y="1419181"/>
            <a:ext cx="5021182" cy="2890159"/>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Tx/>
              <a:buChar char="-"/>
            </a:pPr>
            <a:r>
              <a:rPr lang="nl-NL" sz="1800" i="0" dirty="0">
                <a:latin typeface="Arial" panose="020B0604020202020204" pitchFamily="34" charset="0"/>
                <a:cs typeface="Arial" panose="020B0604020202020204" pitchFamily="34" charset="0"/>
              </a:rPr>
              <a:t>Experiment</a:t>
            </a:r>
          </a:p>
          <a:p>
            <a:pPr marL="342900" indent="-342900">
              <a:buFontTx/>
              <a:buChar char="-"/>
            </a:pPr>
            <a:r>
              <a:rPr lang="nl-NL" sz="1800" i="0" dirty="0">
                <a:latin typeface="Arial" panose="020B0604020202020204" pitchFamily="34" charset="0"/>
                <a:cs typeface="Arial" panose="020B0604020202020204" pitchFamily="34" charset="0"/>
              </a:rPr>
              <a:t>complexe skills </a:t>
            </a:r>
          </a:p>
          <a:p>
            <a:pPr marL="342900" indent="-342900">
              <a:buFontTx/>
              <a:buChar char="-"/>
            </a:pPr>
            <a:r>
              <a:rPr lang="nl-NL" sz="1800" i="0" dirty="0">
                <a:latin typeface="Arial" panose="020B0604020202020204" pitchFamily="34" charset="0"/>
                <a:cs typeface="Arial" panose="020B0604020202020204" pitchFamily="34" charset="0"/>
              </a:rPr>
              <a:t>Onderzoek naar lastraining</a:t>
            </a:r>
          </a:p>
          <a:p>
            <a:pPr marL="342900" indent="-342900">
              <a:buFontTx/>
              <a:buChar char="-"/>
            </a:pPr>
            <a:r>
              <a:rPr lang="nl-NL" sz="1800" i="0" dirty="0">
                <a:latin typeface="Arial" panose="020B0604020202020204" pitchFamily="34" charset="0"/>
                <a:cs typeface="Arial" panose="020B0604020202020204" pitchFamily="34" charset="0"/>
              </a:rPr>
              <a:t>Deelnemers in de VR groep presteerden 41.6% beter dan de controle groep</a:t>
            </a:r>
          </a:p>
          <a:p>
            <a:pPr marL="342900" indent="-342900">
              <a:buFontTx/>
              <a:buChar char="-"/>
            </a:pPr>
            <a:endParaRPr lang="nl-NL" i="0" dirty="0">
              <a:latin typeface="Arial" panose="020B0604020202020204" pitchFamily="34" charset="0"/>
              <a:cs typeface="Arial" panose="020B0604020202020204" pitchFamily="34" charset="0"/>
            </a:endParaRPr>
          </a:p>
          <a:p>
            <a:r>
              <a:rPr lang="nl-NL" sz="1800" b="1" i="0" dirty="0">
                <a:latin typeface="Arial" panose="020B0604020202020204" pitchFamily="34" charset="0"/>
                <a:cs typeface="Arial" panose="020B0604020202020204" pitchFamily="34" charset="0"/>
              </a:rPr>
              <a:t>(Stone et al., 2011)</a:t>
            </a:r>
          </a:p>
        </p:txBody>
      </p:sp>
      <p:sp>
        <p:nvSpPr>
          <p:cNvPr id="15" name="Textfeld 14">
            <a:extLst>
              <a:ext uri="{FF2B5EF4-FFF2-40B4-BE49-F238E27FC236}">
                <a16:creationId xmlns:a16="http://schemas.microsoft.com/office/drawing/2014/main" id="{09F20425-97C2-F168-65E7-5C07AB53C42C}"/>
              </a:ext>
            </a:extLst>
          </p:cNvPr>
          <p:cNvSpPr txBox="1"/>
          <p:nvPr/>
        </p:nvSpPr>
        <p:spPr>
          <a:xfrm>
            <a:off x="6607826" y="913347"/>
            <a:ext cx="4778053" cy="369332"/>
          </a:xfrm>
          <a:prstGeom prst="rect">
            <a:avLst/>
          </a:prstGeom>
          <a:noFill/>
        </p:spPr>
        <p:txBody>
          <a:bodyPr wrap="square">
            <a:spAutoFit/>
          </a:bodyPr>
          <a:lstStyle/>
          <a:p>
            <a:r>
              <a:rPr lang="nl-NL" dirty="0">
                <a:latin typeface="Arial" panose="020B0604020202020204" pitchFamily="34" charset="0"/>
              </a:rPr>
              <a:t>Actieve participatie</a:t>
            </a:r>
            <a:endParaRPr lang="nl-NL" dirty="0"/>
          </a:p>
        </p:txBody>
      </p:sp>
      <p:sp>
        <p:nvSpPr>
          <p:cNvPr id="16" name="Textfeld 15">
            <a:extLst>
              <a:ext uri="{FF2B5EF4-FFF2-40B4-BE49-F238E27FC236}">
                <a16:creationId xmlns:a16="http://schemas.microsoft.com/office/drawing/2014/main" id="{9EAE698B-83E1-9368-50B5-3B635F1DE51D}"/>
              </a:ext>
            </a:extLst>
          </p:cNvPr>
          <p:cNvSpPr txBox="1"/>
          <p:nvPr/>
        </p:nvSpPr>
        <p:spPr>
          <a:xfrm>
            <a:off x="770329" y="5944654"/>
            <a:ext cx="8555420" cy="646331"/>
          </a:xfrm>
          <a:prstGeom prst="rect">
            <a:avLst/>
          </a:prstGeom>
          <a:noFill/>
        </p:spPr>
        <p:txBody>
          <a:bodyPr wrap="square" rtlCol="0">
            <a:spAutoFit/>
          </a:bodyPr>
          <a:lstStyle/>
          <a:p>
            <a:r>
              <a:rPr lang="nl-NL" dirty="0"/>
              <a:t>Hoe beïnvloedt de mate van beleving in VR, MR en AR de cognitieve belasting en </a:t>
            </a:r>
          </a:p>
          <a:p>
            <a:r>
              <a:rPr lang="nl-NL" dirty="0"/>
              <a:t>informatieverwerking van gebruikers?</a:t>
            </a:r>
          </a:p>
        </p:txBody>
      </p:sp>
    </p:spTree>
    <p:extLst>
      <p:ext uri="{BB962C8B-B14F-4D97-AF65-F5344CB8AC3E}">
        <p14:creationId xmlns:p14="http://schemas.microsoft.com/office/powerpoint/2010/main" val="177616378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17B319-5731-0348-EE5D-7A997FBD7F09}"/>
              </a:ext>
            </a:extLst>
          </p:cNvPr>
          <p:cNvSpPr>
            <a:spLocks noGrp="1"/>
          </p:cNvSpPr>
          <p:nvPr>
            <p:ph type="title"/>
          </p:nvPr>
        </p:nvSpPr>
        <p:spPr>
          <a:xfrm>
            <a:off x="521045" y="978409"/>
            <a:ext cx="5021182" cy="944985"/>
          </a:xfrm>
        </p:spPr>
        <p:txBody>
          <a:bodyPr/>
          <a:lstStyle/>
          <a:p>
            <a:r>
              <a:rPr lang="nl-NL" dirty="0"/>
              <a:t>Literatuur</a:t>
            </a:r>
          </a:p>
        </p:txBody>
      </p:sp>
      <p:sp>
        <p:nvSpPr>
          <p:cNvPr id="3" name="Inhaltsplatzhalter 2">
            <a:extLst>
              <a:ext uri="{FF2B5EF4-FFF2-40B4-BE49-F238E27FC236}">
                <a16:creationId xmlns:a16="http://schemas.microsoft.com/office/drawing/2014/main" id="{93F157AB-44A3-A56C-9BAA-8820F3D1B4B1}"/>
              </a:ext>
            </a:extLst>
          </p:cNvPr>
          <p:cNvSpPr>
            <a:spLocks noGrp="1"/>
          </p:cNvSpPr>
          <p:nvPr>
            <p:ph idx="1"/>
          </p:nvPr>
        </p:nvSpPr>
        <p:spPr>
          <a:xfrm>
            <a:off x="521046" y="1912883"/>
            <a:ext cx="11319641" cy="3678620"/>
          </a:xfrm>
        </p:spPr>
        <p:txBody>
          <a:bodyPr>
            <a:normAutofit/>
          </a:bodyPr>
          <a:lstStyle/>
          <a:p>
            <a:r>
              <a:rPr lang="de-CH" dirty="0" err="1">
                <a:effectLst/>
              </a:rPr>
              <a:t>Pjesivac</a:t>
            </a:r>
            <a:r>
              <a:rPr lang="de-CH" dirty="0">
                <a:effectLst/>
              </a:rPr>
              <a:t>, I., </a:t>
            </a:r>
            <a:r>
              <a:rPr lang="de-CH" dirty="0" err="1">
                <a:effectLst/>
              </a:rPr>
              <a:t>Wojdynski</a:t>
            </a:r>
            <a:r>
              <a:rPr lang="de-CH" dirty="0">
                <a:effectLst/>
              </a:rPr>
              <a:t>, B. W., </a:t>
            </a:r>
            <a:r>
              <a:rPr lang="de-CH" dirty="0" err="1">
                <a:effectLst/>
              </a:rPr>
              <a:t>Binford</a:t>
            </a:r>
            <a:r>
              <a:rPr lang="de-CH" dirty="0">
                <a:effectLst/>
              </a:rPr>
              <a:t>, M. T., Kim, J., &amp; Herndon, K. L. (2023). </a:t>
            </a:r>
            <a:r>
              <a:rPr lang="de-CH" dirty="0" err="1">
                <a:effectLst/>
              </a:rPr>
              <a:t>Using</a:t>
            </a:r>
            <a:r>
              <a:rPr lang="de-CH" dirty="0">
                <a:effectLst/>
              </a:rPr>
              <a:t> </a:t>
            </a:r>
            <a:r>
              <a:rPr lang="de-CH" dirty="0" err="1">
                <a:effectLst/>
              </a:rPr>
              <a:t>Directional</a:t>
            </a:r>
            <a:r>
              <a:rPr lang="de-CH" dirty="0">
                <a:effectLst/>
              </a:rPr>
              <a:t> </a:t>
            </a:r>
            <a:r>
              <a:rPr lang="de-CH" dirty="0" err="1">
                <a:effectLst/>
              </a:rPr>
              <a:t>Cues</a:t>
            </a:r>
            <a:r>
              <a:rPr lang="de-CH" dirty="0">
                <a:effectLst/>
              </a:rPr>
              <a:t> in Immersive </a:t>
            </a:r>
            <a:r>
              <a:rPr lang="de-CH" dirty="0" err="1">
                <a:effectLst/>
              </a:rPr>
              <a:t>Journalism</a:t>
            </a:r>
            <a:r>
              <a:rPr lang="de-CH" dirty="0">
                <a:effectLst/>
              </a:rPr>
              <a:t>: The Impact on Information Processing, Narrative Transportation, Presence, News </a:t>
            </a:r>
            <a:r>
              <a:rPr lang="de-CH" dirty="0" err="1">
                <a:effectLst/>
              </a:rPr>
              <a:t>Attitudes</a:t>
            </a:r>
            <a:r>
              <a:rPr lang="de-CH" dirty="0">
                <a:effectLst/>
              </a:rPr>
              <a:t>, and Credibility. </a:t>
            </a:r>
            <a:r>
              <a:rPr lang="de-CH" i="1" dirty="0">
                <a:effectLst/>
              </a:rPr>
              <a:t>Digital </a:t>
            </a:r>
            <a:r>
              <a:rPr lang="de-CH" i="1" dirty="0" err="1">
                <a:effectLst/>
              </a:rPr>
              <a:t>Journalism</a:t>
            </a:r>
            <a:r>
              <a:rPr lang="de-CH" dirty="0">
                <a:effectLst/>
              </a:rPr>
              <a:t>, </a:t>
            </a:r>
            <a:r>
              <a:rPr lang="de-CH" i="1" dirty="0">
                <a:effectLst/>
              </a:rPr>
              <a:t>11</a:t>
            </a:r>
            <a:r>
              <a:rPr lang="de-CH" dirty="0">
                <a:effectLst/>
              </a:rPr>
              <a:t>(6), 982-1004. </a:t>
            </a:r>
            <a:r>
              <a:rPr lang="de-CH" dirty="0">
                <a:effectLst/>
                <a:hlinkClick r:id="rId2"/>
              </a:rPr>
              <a:t>https://doi.org/10.1080/21670811.2021.1897473</a:t>
            </a:r>
            <a:endParaRPr lang="de-CH" dirty="0">
              <a:effectLst/>
            </a:endParaRPr>
          </a:p>
          <a:p>
            <a:r>
              <a:rPr lang="de-CH" dirty="0">
                <a:effectLst/>
              </a:rPr>
              <a:t>Stone, R. T., Watts, K. P., Zhong, P., &amp; Wei, C.-S. (2011). </a:t>
            </a:r>
            <a:r>
              <a:rPr lang="de-CH" dirty="0" err="1">
                <a:effectLst/>
              </a:rPr>
              <a:t>Physical</a:t>
            </a:r>
            <a:r>
              <a:rPr lang="de-CH" dirty="0">
                <a:effectLst/>
              </a:rPr>
              <a:t> and </a:t>
            </a:r>
            <a:r>
              <a:rPr lang="de-CH" dirty="0" err="1">
                <a:effectLst/>
              </a:rPr>
              <a:t>Cognitive</a:t>
            </a:r>
            <a:r>
              <a:rPr lang="de-CH" dirty="0">
                <a:effectLst/>
              </a:rPr>
              <a:t> </a:t>
            </a:r>
            <a:r>
              <a:rPr lang="de-CH" dirty="0" err="1">
                <a:effectLst/>
              </a:rPr>
              <a:t>Effects</a:t>
            </a:r>
            <a:r>
              <a:rPr lang="de-CH" dirty="0">
                <a:effectLst/>
              </a:rPr>
              <a:t> </a:t>
            </a:r>
            <a:r>
              <a:rPr lang="de-CH" dirty="0" err="1">
                <a:effectLst/>
              </a:rPr>
              <a:t>of</a:t>
            </a:r>
            <a:r>
              <a:rPr lang="de-CH" dirty="0">
                <a:effectLst/>
              </a:rPr>
              <a:t> Virtual Reality Integrated Training. </a:t>
            </a:r>
            <a:r>
              <a:rPr lang="de-CH" i="1" dirty="0">
                <a:effectLst/>
              </a:rPr>
              <a:t>Human </a:t>
            </a:r>
            <a:r>
              <a:rPr lang="de-CH" i="1" dirty="0" err="1">
                <a:effectLst/>
              </a:rPr>
              <a:t>Factors</a:t>
            </a:r>
            <a:r>
              <a:rPr lang="de-CH" i="1" dirty="0">
                <a:effectLst/>
              </a:rPr>
              <a:t>: The Journal </a:t>
            </a:r>
            <a:r>
              <a:rPr lang="de-CH" i="1" dirty="0" err="1">
                <a:effectLst/>
              </a:rPr>
              <a:t>of</a:t>
            </a:r>
            <a:r>
              <a:rPr lang="de-CH" i="1" dirty="0">
                <a:effectLst/>
              </a:rPr>
              <a:t> </a:t>
            </a:r>
            <a:r>
              <a:rPr lang="de-CH" i="1" dirty="0" err="1">
                <a:effectLst/>
              </a:rPr>
              <a:t>the</a:t>
            </a:r>
            <a:r>
              <a:rPr lang="de-CH" i="1" dirty="0">
                <a:effectLst/>
              </a:rPr>
              <a:t> Human </a:t>
            </a:r>
            <a:r>
              <a:rPr lang="de-CH" i="1" dirty="0" err="1">
                <a:effectLst/>
              </a:rPr>
              <a:t>Factors</a:t>
            </a:r>
            <a:r>
              <a:rPr lang="de-CH" i="1" dirty="0">
                <a:effectLst/>
              </a:rPr>
              <a:t> and </a:t>
            </a:r>
            <a:r>
              <a:rPr lang="de-CH" i="1" dirty="0" err="1">
                <a:effectLst/>
              </a:rPr>
              <a:t>Ergonomics</a:t>
            </a:r>
            <a:r>
              <a:rPr lang="de-CH" i="1" dirty="0">
                <a:effectLst/>
              </a:rPr>
              <a:t> Society</a:t>
            </a:r>
            <a:r>
              <a:rPr lang="de-CH" dirty="0">
                <a:effectLst/>
              </a:rPr>
              <a:t>, </a:t>
            </a:r>
            <a:r>
              <a:rPr lang="de-CH" i="1" dirty="0">
                <a:effectLst/>
              </a:rPr>
              <a:t>53</a:t>
            </a:r>
            <a:r>
              <a:rPr lang="de-CH" dirty="0">
                <a:effectLst/>
              </a:rPr>
              <a:t>(5), 558-572. </a:t>
            </a:r>
            <a:r>
              <a:rPr lang="de-CH" dirty="0">
                <a:effectLst/>
                <a:hlinkClick r:id="rId3"/>
              </a:rPr>
              <a:t>https://doi.org/10.1177/0018720811413389</a:t>
            </a:r>
            <a:endParaRPr lang="de-CH" dirty="0">
              <a:effectLst/>
            </a:endParaRPr>
          </a:p>
          <a:p>
            <a:r>
              <a:rPr lang="de-CH" dirty="0">
                <a:effectLst/>
              </a:rPr>
              <a:t>Tahir, J. (2024). </a:t>
            </a:r>
            <a:r>
              <a:rPr lang="de-CH" dirty="0" err="1">
                <a:effectLst/>
              </a:rPr>
              <a:t>Distraction</a:t>
            </a:r>
            <a:r>
              <a:rPr lang="de-CH" dirty="0">
                <a:effectLst/>
              </a:rPr>
              <a:t> </a:t>
            </a:r>
            <a:r>
              <a:rPr lang="de-CH" dirty="0" err="1">
                <a:effectLst/>
              </a:rPr>
              <a:t>vs</a:t>
            </a:r>
            <a:r>
              <a:rPr lang="de-CH" dirty="0">
                <a:effectLst/>
              </a:rPr>
              <a:t> Immersion: Use </a:t>
            </a:r>
            <a:r>
              <a:rPr lang="de-CH" dirty="0" err="1">
                <a:effectLst/>
              </a:rPr>
              <a:t>of</a:t>
            </a:r>
            <a:r>
              <a:rPr lang="de-CH" dirty="0">
                <a:effectLst/>
              </a:rPr>
              <a:t> 360-format Videos in News Storytelling. </a:t>
            </a:r>
            <a:r>
              <a:rPr lang="de-CH" i="1" dirty="0" err="1">
                <a:effectLst/>
              </a:rPr>
              <a:t>Qlantic</a:t>
            </a:r>
            <a:r>
              <a:rPr lang="de-CH" i="1" dirty="0">
                <a:effectLst/>
              </a:rPr>
              <a:t> Journal </a:t>
            </a:r>
            <a:r>
              <a:rPr lang="de-CH" i="1" dirty="0" err="1">
                <a:effectLst/>
              </a:rPr>
              <a:t>of</a:t>
            </a:r>
            <a:r>
              <a:rPr lang="de-CH" i="1" dirty="0">
                <a:effectLst/>
              </a:rPr>
              <a:t> </a:t>
            </a:r>
            <a:r>
              <a:rPr lang="de-CH" i="1" dirty="0" err="1">
                <a:effectLst/>
              </a:rPr>
              <a:t>Social</a:t>
            </a:r>
            <a:r>
              <a:rPr lang="de-CH" i="1" dirty="0">
                <a:effectLst/>
              </a:rPr>
              <a:t> Sciences and </a:t>
            </a:r>
            <a:r>
              <a:rPr lang="de-CH" i="1" dirty="0" err="1">
                <a:effectLst/>
              </a:rPr>
              <a:t>Humanities</a:t>
            </a:r>
            <a:r>
              <a:rPr lang="de-CH" dirty="0">
                <a:effectLst/>
              </a:rPr>
              <a:t>, </a:t>
            </a:r>
            <a:r>
              <a:rPr lang="de-CH" i="1" dirty="0">
                <a:effectLst/>
              </a:rPr>
              <a:t>5</a:t>
            </a:r>
            <a:r>
              <a:rPr lang="de-CH" dirty="0">
                <a:effectLst/>
              </a:rPr>
              <a:t>(4), 333-341. </a:t>
            </a:r>
            <a:r>
              <a:rPr lang="de-CH" dirty="0">
                <a:effectLst/>
                <a:hlinkClick r:id="rId4"/>
              </a:rPr>
              <a:t>https://doi.org/10.55737/qjssh.v-iv.24288</a:t>
            </a:r>
            <a:endParaRPr lang="de-CH" dirty="0">
              <a:effectLst/>
            </a:endParaRPr>
          </a:p>
          <a:p>
            <a:endParaRPr lang="nl-NL" dirty="0"/>
          </a:p>
        </p:txBody>
      </p:sp>
    </p:spTree>
    <p:extLst>
      <p:ext uri="{BB962C8B-B14F-4D97-AF65-F5344CB8AC3E}">
        <p14:creationId xmlns:p14="http://schemas.microsoft.com/office/powerpoint/2010/main" val="1216983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418808" y="667900"/>
            <a:ext cx="4942000" cy="3345200"/>
          </a:xfrm>
          <a:prstGeom prst="rect">
            <a:avLst/>
          </a:prstGeom>
        </p:spPr>
        <p:txBody>
          <a:bodyPr spcFirstLastPara="1" vert="horz" wrap="square" lIns="121900" tIns="121900" rIns="121900" bIns="121900" rtlCol="0" anchor="t" anchorCtr="0">
            <a:normAutofit fontScale="90000"/>
          </a:bodyPr>
          <a:lstStyle/>
          <a:p>
            <a:r>
              <a:rPr lang="en-GB"/>
              <a:t>Hoe kan het gebruik van Mixed Reality de perceptie van historische en culturele verhalen beïnvloeden?</a:t>
            </a:r>
            <a:endParaRPr/>
          </a:p>
        </p:txBody>
      </p:sp>
      <p:sp>
        <p:nvSpPr>
          <p:cNvPr id="65" name="Google Shape;65;p13"/>
          <p:cNvSpPr txBox="1">
            <a:spLocks noGrp="1"/>
          </p:cNvSpPr>
          <p:nvPr>
            <p:ph type="body" idx="1"/>
          </p:nvPr>
        </p:nvSpPr>
        <p:spPr>
          <a:xfrm>
            <a:off x="6196075" y="667900"/>
            <a:ext cx="5555200" cy="5464800"/>
          </a:xfrm>
          <a:prstGeom prst="rect">
            <a:avLst/>
          </a:prstGeom>
        </p:spPr>
        <p:txBody>
          <a:bodyPr spcFirstLastPara="1" vert="horz" wrap="square" lIns="121900" tIns="121900" rIns="121900" bIns="121900" rtlCol="0" anchor="t" anchorCtr="0">
            <a:normAutofit/>
          </a:bodyPr>
          <a:lstStyle/>
          <a:p>
            <a:pPr indent="-414856">
              <a:buSzPts val="1300"/>
              <a:buChar char="-"/>
            </a:pPr>
            <a:r>
              <a:rPr lang="en-GB"/>
              <a:t>Vooral toepassing in musea, cultureel erfgoed</a:t>
            </a:r>
            <a:endParaRPr/>
          </a:p>
          <a:p>
            <a:pPr indent="-414856">
              <a:buSzPts val="1300"/>
              <a:buChar char="-"/>
            </a:pPr>
            <a:r>
              <a:rPr lang="en-GB"/>
              <a:t>Educatief</a:t>
            </a:r>
            <a:endParaRPr/>
          </a:p>
          <a:p>
            <a:pPr indent="-414856">
              <a:buSzPts val="1300"/>
              <a:buChar char="-"/>
            </a:pPr>
            <a:r>
              <a:rPr lang="en-GB"/>
              <a:t>Betrokkenheid vergroten, beter onthouden</a:t>
            </a:r>
            <a:endParaRPr/>
          </a:p>
          <a:p>
            <a:pPr indent="-414856">
              <a:buSzPts val="1300"/>
              <a:buChar char="-"/>
            </a:pPr>
            <a:r>
              <a:rPr lang="en-GB"/>
              <a:t>Authentiek ervaren</a:t>
            </a:r>
            <a:endParaRPr/>
          </a:p>
          <a:p>
            <a:pPr indent="-414856">
              <a:buSzPts val="1300"/>
              <a:buChar char="-"/>
            </a:pPr>
            <a:r>
              <a:rPr lang="en-GB"/>
              <a:t>Meer tot leven brengen</a:t>
            </a:r>
            <a:endParaRPr/>
          </a:p>
        </p:txBody>
      </p:sp>
      <p:pic>
        <p:nvPicPr>
          <p:cNvPr id="66" name="Google Shape;66;p13" descr="Het Anatomisch Theater in Rijksmuseum Boerhaave is het enige in Nederland. Het is een getrouwe replica van het theater dat de Leidse universiteit in 1594 aan het Rapenburg opende. Een paar keer per jaar belandden lijken van opgehangen criminelen op de snijtafel, om zorgvuldig door de hoogleraar anatomie in een sessie van enkele dagen te worden ontleed.  Het publiek bestond  uit studenten, chirurgijns en nieuwsgierige burgers die toegang betaalden. De ontledingen vonden om begrijpelijke redenen ’s winters plaats. ’s Zomers vergaapten bezoekers van het theater zich aan objecten uit verre en vreemde werelden.&#10;&#10;Rondom het Anatomisch Theater vind je vitrines, die samen een imposant rariteitenkabinet vormen. Net als in de Gouden Eeuw is het Anatomisch Theater niet alleen een plek voor anatomisch onderricht, maar is er tevens gelegenheid je te vergapen aan het wonderlijke en exotische.&#10;&#10;De introductiefilm is het startpunt van je bezoek aan Rijksmuseum Boerhaave. In zeven minuten ervaar je waar het in de wetenschap – en in Rijksmuseum Boerhaave – om draait: nieuwsgierigheid, lef, creativiteit en doorzettingsvermogen." title="Rijksmuseum Boerhaave, Anatomisch Theater">
            <a:hlinkClick r:id="rId3"/>
          </p:cNvPr>
          <p:cNvPicPr preferRelativeResize="0"/>
          <p:nvPr/>
        </p:nvPicPr>
        <p:blipFill>
          <a:blip r:embed="rId4">
            <a:alphaModFix/>
          </a:blip>
          <a:stretch>
            <a:fillRect/>
          </a:stretch>
        </p:blipFill>
        <p:spPr>
          <a:xfrm>
            <a:off x="4642542" y="2598667"/>
            <a:ext cx="7236267" cy="4070400"/>
          </a:xfrm>
          <a:prstGeom prst="rect">
            <a:avLst/>
          </a:prstGeom>
          <a:noFill/>
          <a:ln>
            <a:noFill/>
          </a:ln>
        </p:spPr>
      </p:pic>
    </p:spTree>
    <p:extLst>
      <p:ext uri="{BB962C8B-B14F-4D97-AF65-F5344CB8AC3E}">
        <p14:creationId xmlns:p14="http://schemas.microsoft.com/office/powerpoint/2010/main" val="179723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418808" y="667900"/>
            <a:ext cx="4942000" cy="3345200"/>
          </a:xfrm>
          <a:prstGeom prst="rect">
            <a:avLst/>
          </a:prstGeom>
        </p:spPr>
        <p:txBody>
          <a:bodyPr spcFirstLastPara="1" vert="horz" wrap="square" lIns="121900" tIns="121900" rIns="121900" bIns="121900" rtlCol="0" anchor="t" anchorCtr="0">
            <a:normAutofit fontScale="90000"/>
          </a:bodyPr>
          <a:lstStyle/>
          <a:p>
            <a:r>
              <a:rPr lang="en-GB"/>
              <a:t>Bronnen</a:t>
            </a:r>
            <a:endParaRPr/>
          </a:p>
          <a:p>
            <a:endParaRPr/>
          </a:p>
          <a:p>
            <a:r>
              <a:rPr lang="en-GB" sz="1467"/>
              <a:t>How the Medium of the Portrayal of a Historical Event Affects Students' Perception of the Event - Andrew R. Episcopo</a:t>
            </a:r>
            <a:endParaRPr sz="1467"/>
          </a:p>
          <a:p>
            <a:endParaRPr sz="1467"/>
          </a:p>
          <a:p>
            <a:pPr>
              <a:lnSpc>
                <a:spcPct val="115000"/>
              </a:lnSpc>
              <a:spcBef>
                <a:spcPts val="1600"/>
              </a:spcBef>
            </a:pPr>
            <a:r>
              <a:rPr lang="en-GB" sz="1467"/>
              <a:t>The use of mixed reality for cultural and historical education - </a:t>
            </a:r>
            <a:r>
              <a:rPr lang="en-GB" sz="1467">
                <a:uFill>
                  <a:noFill/>
                </a:uFill>
                <a:hlinkClick r:id="rId3"/>
              </a:rPr>
              <a:t>Irena Peteva</a:t>
            </a:r>
            <a:r>
              <a:rPr lang="en-GB" sz="1467"/>
              <a:t>, </a:t>
            </a:r>
            <a:r>
              <a:rPr lang="en-GB" sz="1467">
                <a:uFill>
                  <a:noFill/>
                </a:uFill>
                <a:hlinkClick r:id="rId4"/>
              </a:rPr>
              <a:t>Stoyan Denchev</a:t>
            </a:r>
            <a:r>
              <a:rPr lang="en-GB" sz="1467"/>
              <a:t>, </a:t>
            </a:r>
            <a:r>
              <a:rPr lang="en-GB" sz="1467">
                <a:uFill>
                  <a:noFill/>
                </a:uFill>
                <a:hlinkClick r:id="rId5"/>
              </a:rPr>
              <a:t>Ivan Trenchev</a:t>
            </a:r>
            <a:endParaRPr sz="1467"/>
          </a:p>
          <a:p>
            <a:pPr>
              <a:lnSpc>
                <a:spcPct val="115000"/>
              </a:lnSpc>
              <a:spcBef>
                <a:spcPts val="1600"/>
              </a:spcBef>
            </a:pPr>
            <a:r>
              <a:rPr lang="en-GB" sz="1467"/>
              <a:t>Mixed reality experiences in museums: Exploring the impact of functional elements of the devices on visitors’ immersive </a:t>
            </a:r>
            <a:r>
              <a:rPr lang="en-GB" sz="1429"/>
              <a:t>experiences and post-experience behaviours - </a:t>
            </a:r>
            <a:r>
              <a:rPr lang="en-GB" sz="1467"/>
              <a:t>Trunfio, M., Jung, T., &amp; Campana, S.</a:t>
            </a:r>
            <a:r>
              <a:rPr lang="en-GB" sz="1429"/>
              <a:t> </a:t>
            </a:r>
            <a:endParaRPr sz="1429"/>
          </a:p>
          <a:p>
            <a:pPr>
              <a:lnSpc>
                <a:spcPct val="115000"/>
              </a:lnSpc>
              <a:spcBef>
                <a:spcPts val="1600"/>
              </a:spcBef>
            </a:pPr>
            <a:endParaRPr sz="1400">
              <a:highlight>
                <a:srgbClr val="FFFFFF"/>
              </a:highlight>
              <a:latin typeface="Roboto"/>
              <a:ea typeface="Roboto"/>
              <a:cs typeface="Roboto"/>
              <a:sym typeface="Roboto"/>
            </a:endParaRPr>
          </a:p>
          <a:p>
            <a:pPr>
              <a:lnSpc>
                <a:spcPct val="115000"/>
              </a:lnSpc>
              <a:spcBef>
                <a:spcPts val="1600"/>
              </a:spcBef>
            </a:pPr>
            <a:endParaRPr sz="2548"/>
          </a:p>
          <a:p>
            <a:pPr>
              <a:lnSpc>
                <a:spcPct val="120000"/>
              </a:lnSpc>
              <a:spcBef>
                <a:spcPts val="1600"/>
              </a:spcBef>
            </a:pPr>
            <a:endParaRPr sz="3067">
              <a:solidFill>
                <a:srgbClr val="111111"/>
              </a:solidFill>
              <a:highlight>
                <a:srgbClr val="FFFFFF"/>
              </a:highlight>
              <a:latin typeface="Roboto"/>
              <a:ea typeface="Roboto"/>
              <a:cs typeface="Roboto"/>
              <a:sym typeface="Roboto"/>
            </a:endParaRPr>
          </a:p>
          <a:p>
            <a:endParaRPr sz="2548"/>
          </a:p>
          <a:p>
            <a:endParaRPr sz="2548"/>
          </a:p>
          <a:p>
            <a:endParaRPr sz="2548"/>
          </a:p>
        </p:txBody>
      </p:sp>
      <p:sp>
        <p:nvSpPr>
          <p:cNvPr id="72" name="Google Shape;72;p14"/>
          <p:cNvSpPr txBox="1">
            <a:spLocks noGrp="1"/>
          </p:cNvSpPr>
          <p:nvPr>
            <p:ph type="body" idx="1"/>
          </p:nvPr>
        </p:nvSpPr>
        <p:spPr>
          <a:xfrm>
            <a:off x="6196108" y="920500"/>
            <a:ext cx="5555200" cy="5464800"/>
          </a:xfrm>
          <a:prstGeom prst="rect">
            <a:avLst/>
          </a:prstGeom>
        </p:spPr>
        <p:txBody>
          <a:bodyPr spcFirstLastPara="1" vert="horz" wrap="square" lIns="121900" tIns="121900" rIns="121900" bIns="121900" rtlCol="0" anchor="t" anchorCtr="0">
            <a:normAutofit/>
          </a:bodyPr>
          <a:lstStyle/>
          <a:p>
            <a:pPr marL="0" indent="0">
              <a:buNone/>
            </a:pPr>
            <a:endParaRPr sz="1467">
              <a:solidFill>
                <a:srgbClr val="000000"/>
              </a:solidFill>
              <a:latin typeface="Arial"/>
              <a:ea typeface="Arial"/>
              <a:cs typeface="Arial"/>
              <a:sym typeface="Arial"/>
            </a:endParaRPr>
          </a:p>
          <a:p>
            <a:pPr marL="0" indent="0">
              <a:spcBef>
                <a:spcPts val="1600"/>
              </a:spcBef>
              <a:buNone/>
            </a:pPr>
            <a:endParaRPr sz="1467">
              <a:solidFill>
                <a:srgbClr val="000000"/>
              </a:solidFill>
              <a:latin typeface="Arial"/>
              <a:ea typeface="Arial"/>
              <a:cs typeface="Arial"/>
              <a:sym typeface="Arial"/>
            </a:endParaRPr>
          </a:p>
          <a:p>
            <a:pPr marL="0" indent="0">
              <a:spcBef>
                <a:spcPts val="1600"/>
              </a:spcBef>
              <a:buNone/>
            </a:pPr>
            <a:endParaRPr sz="3333"/>
          </a:p>
          <a:p>
            <a:pPr marL="0" indent="0">
              <a:spcBef>
                <a:spcPts val="1600"/>
              </a:spcBef>
              <a:buNone/>
            </a:pPr>
            <a:endParaRPr/>
          </a:p>
          <a:p>
            <a:pPr marL="0" indent="0">
              <a:spcBef>
                <a:spcPts val="1600"/>
              </a:spcBef>
              <a:spcAft>
                <a:spcPts val="1600"/>
              </a:spcAft>
              <a:buNone/>
            </a:pPr>
            <a:endParaRPr sz="2000"/>
          </a:p>
        </p:txBody>
      </p:sp>
    </p:spTree>
    <p:extLst>
      <p:ext uri="{BB962C8B-B14F-4D97-AF65-F5344CB8AC3E}">
        <p14:creationId xmlns:p14="http://schemas.microsoft.com/office/powerpoint/2010/main" val="2460338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70175"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txBody>
          <a:bodyPr/>
          <a:lstStyle/>
          <a:p>
            <a:endParaRPr lang="en-NL"/>
          </a:p>
        </p:txBody>
      </p:sp>
      <p:sp>
        <p:nvSpPr>
          <p:cNvPr id="3" name="Freeform 3"/>
          <p:cNvSpPr/>
          <p:nvPr/>
        </p:nvSpPr>
        <p:spPr>
          <a:xfrm>
            <a:off x="11134427" y="-28626"/>
            <a:ext cx="10697428" cy="7127161"/>
          </a:xfrm>
          <a:custGeom>
            <a:avLst/>
            <a:gdLst/>
            <a:ahLst/>
            <a:cxnLst/>
            <a:rect l="l" t="t" r="r" b="b"/>
            <a:pathLst>
              <a:path w="16046142" h="10690742">
                <a:moveTo>
                  <a:pt x="0" y="0"/>
                </a:moveTo>
                <a:lnTo>
                  <a:pt x="16046142" y="0"/>
                </a:lnTo>
                <a:lnTo>
                  <a:pt x="16046142" y="10690742"/>
                </a:lnTo>
                <a:lnTo>
                  <a:pt x="0" y="10690742"/>
                </a:lnTo>
                <a:lnTo>
                  <a:pt x="0" y="0"/>
                </a:lnTo>
                <a:close/>
              </a:path>
            </a:pathLst>
          </a:custGeom>
          <a:blipFill>
            <a:blip r:embed="rId3">
              <a:alphaModFix amt="39000"/>
            </a:blip>
            <a:stretch>
              <a:fillRect/>
            </a:stretch>
          </a:blipFill>
        </p:spPr>
        <p:txBody>
          <a:bodyPr/>
          <a:lstStyle/>
          <a:p>
            <a:endParaRPr lang="en-NL"/>
          </a:p>
        </p:txBody>
      </p:sp>
      <p:sp>
        <p:nvSpPr>
          <p:cNvPr id="4" name="Freeform 4"/>
          <p:cNvSpPr/>
          <p:nvPr/>
        </p:nvSpPr>
        <p:spPr>
          <a:xfrm rot="-607588" flipH="1">
            <a:off x="10418504" y="1522245"/>
            <a:ext cx="3711763" cy="3223711"/>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txBody>
          <a:bodyPr/>
          <a:lstStyle/>
          <a:p>
            <a:endParaRPr lang="en-NL"/>
          </a:p>
        </p:txBody>
      </p:sp>
      <p:sp>
        <p:nvSpPr>
          <p:cNvPr id="5" name="TextBox 5"/>
          <p:cNvSpPr txBox="1"/>
          <p:nvPr/>
        </p:nvSpPr>
        <p:spPr>
          <a:xfrm>
            <a:off x="1865152" y="671017"/>
            <a:ext cx="9692079" cy="974177"/>
          </a:xfrm>
          <a:prstGeom prst="rect">
            <a:avLst/>
          </a:prstGeom>
        </p:spPr>
        <p:txBody>
          <a:bodyPr lIns="0" tIns="0" rIns="0" bIns="0" rtlCol="0" anchor="t">
            <a:spAutoFit/>
          </a:bodyPr>
          <a:lstStyle/>
          <a:p>
            <a:pPr algn="ctr">
              <a:lnSpc>
                <a:spcPts val="7312"/>
              </a:lnSpc>
            </a:pPr>
            <a:r>
              <a:rPr lang="en-US" sz="8035">
                <a:solidFill>
                  <a:srgbClr val="FFFFFF"/>
                </a:solidFill>
                <a:latin typeface="Ara Hamah Alfidaa"/>
                <a:ea typeface="Ara Hamah Alfidaa"/>
                <a:cs typeface="Ara Hamah Alfidaa"/>
                <a:sym typeface="Ara Hamah Alfidaa"/>
              </a:rPr>
              <a:t>VR-bril: doen of niet? </a:t>
            </a:r>
          </a:p>
        </p:txBody>
      </p:sp>
      <p:sp>
        <p:nvSpPr>
          <p:cNvPr id="6" name="Freeform 6"/>
          <p:cNvSpPr/>
          <p:nvPr/>
        </p:nvSpPr>
        <p:spPr>
          <a:xfrm>
            <a:off x="-9792974" y="-68091"/>
            <a:ext cx="10697428" cy="7127161"/>
          </a:xfrm>
          <a:custGeom>
            <a:avLst/>
            <a:gdLst/>
            <a:ahLst/>
            <a:cxnLst/>
            <a:rect l="l" t="t" r="r" b="b"/>
            <a:pathLst>
              <a:path w="16046142" h="10690742">
                <a:moveTo>
                  <a:pt x="0" y="0"/>
                </a:moveTo>
                <a:lnTo>
                  <a:pt x="16046142" y="0"/>
                </a:lnTo>
                <a:lnTo>
                  <a:pt x="16046142" y="10690742"/>
                </a:lnTo>
                <a:lnTo>
                  <a:pt x="0" y="10690742"/>
                </a:lnTo>
                <a:lnTo>
                  <a:pt x="0" y="0"/>
                </a:lnTo>
                <a:close/>
              </a:path>
            </a:pathLst>
          </a:custGeom>
          <a:blipFill>
            <a:blip r:embed="rId3">
              <a:alphaModFix amt="39000"/>
            </a:blip>
            <a:stretch>
              <a:fillRect/>
            </a:stretch>
          </a:blipFill>
        </p:spPr>
        <p:txBody>
          <a:bodyPr/>
          <a:lstStyle/>
          <a:p>
            <a:endParaRPr lang="en-NL"/>
          </a:p>
        </p:txBody>
      </p:sp>
      <p:sp>
        <p:nvSpPr>
          <p:cNvPr id="7" name="Freeform 7"/>
          <p:cNvSpPr/>
          <p:nvPr/>
        </p:nvSpPr>
        <p:spPr>
          <a:xfrm rot="-607588" flipH="1">
            <a:off x="-1404577" y="-29416"/>
            <a:ext cx="3711763" cy="3223711"/>
          </a:xfrm>
          <a:custGeom>
            <a:avLst/>
            <a:gdLst/>
            <a:ahLst/>
            <a:cxnLst/>
            <a:rect l="l" t="t" r="r" b="b"/>
            <a:pathLst>
              <a:path w="5567645" h="4835567">
                <a:moveTo>
                  <a:pt x="5567644" y="0"/>
                </a:moveTo>
                <a:lnTo>
                  <a:pt x="0" y="0"/>
                </a:lnTo>
                <a:lnTo>
                  <a:pt x="0" y="4835566"/>
                </a:lnTo>
                <a:lnTo>
                  <a:pt x="5567644" y="4835566"/>
                </a:lnTo>
                <a:lnTo>
                  <a:pt x="5567644" y="0"/>
                </a:lnTo>
                <a:close/>
              </a:path>
            </a:pathLst>
          </a:custGeom>
          <a:blipFill>
            <a:blip r:embed="rId4"/>
            <a:stretch>
              <a:fillRect/>
            </a:stretch>
          </a:blipFill>
        </p:spPr>
        <p:txBody>
          <a:bodyPr/>
          <a:lstStyle/>
          <a:p>
            <a:endParaRPr lang="en-NL"/>
          </a:p>
        </p:txBody>
      </p:sp>
      <p:grpSp>
        <p:nvGrpSpPr>
          <p:cNvPr id="8" name="Group 8"/>
          <p:cNvGrpSpPr>
            <a:grpSpLocks noChangeAspect="1"/>
          </p:cNvGrpSpPr>
          <p:nvPr/>
        </p:nvGrpSpPr>
        <p:grpSpPr>
          <a:xfrm rot="-582971">
            <a:off x="669835" y="778948"/>
            <a:ext cx="1256529" cy="1796274"/>
            <a:chOff x="0" y="0"/>
            <a:chExt cx="4434840" cy="6339840"/>
          </a:xfrm>
        </p:grpSpPr>
        <p:sp>
          <p:nvSpPr>
            <p:cNvPr id="9" name="Freeform 9"/>
            <p:cNvSpPr/>
            <p:nvPr/>
          </p:nvSpPr>
          <p:spPr>
            <a:xfrm>
              <a:off x="0" y="436880"/>
              <a:ext cx="4064000" cy="5902960"/>
            </a:xfrm>
            <a:custGeom>
              <a:avLst/>
              <a:gdLst/>
              <a:ahLst/>
              <a:cxnLst/>
              <a:rect l="l" t="t" r="r" b="b"/>
              <a:pathLst>
                <a:path w="4064000" h="5902960">
                  <a:moveTo>
                    <a:pt x="4064000" y="5902960"/>
                  </a:moveTo>
                  <a:lnTo>
                    <a:pt x="0" y="5902960"/>
                  </a:lnTo>
                  <a:lnTo>
                    <a:pt x="0" y="0"/>
                  </a:lnTo>
                  <a:lnTo>
                    <a:pt x="4064000" y="0"/>
                  </a:lnTo>
                  <a:lnTo>
                    <a:pt x="4064000" y="5902960"/>
                  </a:lnTo>
                  <a:close/>
                </a:path>
              </a:pathLst>
            </a:custGeom>
            <a:blipFill>
              <a:blip r:embed="rId5"/>
              <a:stretch>
                <a:fillRect l="-54644" r="-103577"/>
              </a:stretch>
            </a:blipFill>
          </p:spPr>
          <p:txBody>
            <a:bodyPr/>
            <a:lstStyle/>
            <a:p>
              <a:endParaRPr lang="en-NL"/>
            </a:p>
          </p:txBody>
        </p:sp>
        <p:sp>
          <p:nvSpPr>
            <p:cNvPr id="10" name="Freeform 10"/>
            <p:cNvSpPr/>
            <p:nvPr/>
          </p:nvSpPr>
          <p:spPr>
            <a:xfrm>
              <a:off x="50800" y="50800"/>
              <a:ext cx="4333240" cy="6239510"/>
            </a:xfrm>
            <a:custGeom>
              <a:avLst/>
              <a:gdLst/>
              <a:ahLst/>
              <a:cxnLst/>
              <a:rect l="l" t="t" r="r" b="b"/>
              <a:pathLst>
                <a:path w="4333240" h="623951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txBody>
            <a:bodyPr/>
            <a:lstStyle/>
            <a:p>
              <a:endParaRPr lang="en-NL"/>
            </a:p>
          </p:txBody>
        </p:sp>
        <p:sp>
          <p:nvSpPr>
            <p:cNvPr id="11" name="Freeform 11"/>
            <p:cNvSpPr/>
            <p:nvPr/>
          </p:nvSpPr>
          <p:spPr>
            <a:xfrm>
              <a:off x="196850" y="165100"/>
              <a:ext cx="811530" cy="119380"/>
            </a:xfrm>
            <a:custGeom>
              <a:avLst/>
              <a:gdLst/>
              <a:ahLst/>
              <a:cxnLst/>
              <a:rect l="l" t="t" r="r" b="b"/>
              <a:pathLst>
                <a:path w="811530" h="11938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txBody>
            <a:bodyPr/>
            <a:lstStyle/>
            <a:p>
              <a:endParaRPr lang="en-NL"/>
            </a:p>
          </p:txBody>
        </p:sp>
        <p:sp>
          <p:nvSpPr>
            <p:cNvPr id="12" name="Freeform 12"/>
            <p:cNvSpPr/>
            <p:nvPr/>
          </p:nvSpPr>
          <p:spPr>
            <a:xfrm>
              <a:off x="4114800" y="438150"/>
              <a:ext cx="269240" cy="5532120"/>
            </a:xfrm>
            <a:custGeom>
              <a:avLst/>
              <a:gdLst/>
              <a:ahLst/>
              <a:cxnLst/>
              <a:rect l="l" t="t" r="r" b="b"/>
              <a:pathLst>
                <a:path w="269240" h="5532120">
                  <a:moveTo>
                    <a:pt x="269240" y="5532120"/>
                  </a:moveTo>
                  <a:lnTo>
                    <a:pt x="0" y="5532120"/>
                  </a:lnTo>
                  <a:lnTo>
                    <a:pt x="0" y="0"/>
                  </a:lnTo>
                  <a:lnTo>
                    <a:pt x="269240" y="0"/>
                  </a:lnTo>
                  <a:lnTo>
                    <a:pt x="269240" y="5532120"/>
                  </a:lnTo>
                  <a:close/>
                </a:path>
              </a:pathLst>
            </a:custGeom>
            <a:solidFill>
              <a:srgbClr val="FFFFFF"/>
            </a:solidFill>
          </p:spPr>
          <p:txBody>
            <a:bodyPr/>
            <a:lstStyle/>
            <a:p>
              <a:endParaRPr lang="en-NL"/>
            </a:p>
          </p:txBody>
        </p:sp>
        <p:sp>
          <p:nvSpPr>
            <p:cNvPr id="13" name="Freeform 13"/>
            <p:cNvSpPr/>
            <p:nvPr/>
          </p:nvSpPr>
          <p:spPr>
            <a:xfrm>
              <a:off x="0" y="0"/>
              <a:ext cx="4434840" cy="6338570"/>
            </a:xfrm>
            <a:custGeom>
              <a:avLst/>
              <a:gdLst/>
              <a:ahLst/>
              <a:cxnLst/>
              <a:rect l="l" t="t" r="r" b="b"/>
              <a:pathLst>
                <a:path w="4434840" h="633857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txBody>
            <a:bodyPr/>
            <a:lstStyle/>
            <a:p>
              <a:endParaRPr lang="en-NL"/>
            </a:p>
          </p:txBody>
        </p:sp>
      </p:grpSp>
      <p:grpSp>
        <p:nvGrpSpPr>
          <p:cNvPr id="14" name="Group 14"/>
          <p:cNvGrpSpPr>
            <a:grpSpLocks noChangeAspect="1"/>
          </p:cNvGrpSpPr>
          <p:nvPr/>
        </p:nvGrpSpPr>
        <p:grpSpPr>
          <a:xfrm rot="-183088">
            <a:off x="10073237" y="1618707"/>
            <a:ext cx="1399871" cy="1399871"/>
            <a:chOff x="0" y="0"/>
            <a:chExt cx="6350000" cy="6350000"/>
          </a:xfrm>
        </p:grpSpPr>
        <p:sp>
          <p:nvSpPr>
            <p:cNvPr id="15" name="Freeform 15"/>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6"/>
              <a:stretch>
                <a:fillRect l="-42657" t="-7095" r="-31141"/>
              </a:stretch>
            </a:blipFill>
          </p:spPr>
          <p:txBody>
            <a:bodyPr/>
            <a:lstStyle/>
            <a:p>
              <a:endParaRPr lang="en-NL"/>
            </a:p>
          </p:txBody>
        </p:sp>
        <p:sp>
          <p:nvSpPr>
            <p:cNvPr id="16" name="Freeform 16"/>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txBody>
            <a:bodyPr/>
            <a:lstStyle/>
            <a:p>
              <a:endParaRPr lang="en-NL"/>
            </a:p>
          </p:txBody>
        </p:sp>
        <p:sp>
          <p:nvSpPr>
            <p:cNvPr id="17" name="Freeform 17"/>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txBody>
            <a:bodyPr/>
            <a:lstStyle/>
            <a:p>
              <a:endParaRPr lang="en-NL"/>
            </a:p>
          </p:txBody>
        </p:sp>
        <p:sp>
          <p:nvSpPr>
            <p:cNvPr id="18" name="Freeform 18"/>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txBody>
            <a:bodyPr/>
            <a:lstStyle/>
            <a:p>
              <a:endParaRPr lang="en-NL"/>
            </a:p>
          </p:txBody>
        </p:sp>
      </p:grpSp>
      <p:grpSp>
        <p:nvGrpSpPr>
          <p:cNvPr id="19" name="Group 19"/>
          <p:cNvGrpSpPr/>
          <p:nvPr/>
        </p:nvGrpSpPr>
        <p:grpSpPr>
          <a:xfrm>
            <a:off x="2443335" y="3057901"/>
            <a:ext cx="533394" cy="890565"/>
            <a:chOff x="0" y="-152400"/>
            <a:chExt cx="1066787" cy="1781131"/>
          </a:xfrm>
        </p:grpSpPr>
        <p:sp>
          <p:nvSpPr>
            <p:cNvPr id="20" name="Freeform 20"/>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NL"/>
            </a:p>
          </p:txBody>
        </p:sp>
        <p:sp>
          <p:nvSpPr>
            <p:cNvPr id="21" name="TextBox 21"/>
            <p:cNvSpPr txBox="1"/>
            <p:nvPr/>
          </p:nvSpPr>
          <p:spPr>
            <a:xfrm>
              <a:off x="0" y="-152400"/>
              <a:ext cx="1032935" cy="1781131"/>
            </a:xfrm>
            <a:prstGeom prst="rect">
              <a:avLst/>
            </a:prstGeom>
          </p:spPr>
          <p:txBody>
            <a:bodyPr lIns="0" tIns="0" rIns="0" bIns="0" rtlCol="0" anchor="t">
              <a:spAutoFit/>
            </a:bodyPr>
            <a:lstStyle/>
            <a:p>
              <a:pPr algn="ctr">
                <a:lnSpc>
                  <a:spcPts val="7395"/>
                </a:lnSpc>
              </a:pPr>
              <a:r>
                <a:rPr lang="en-US" sz="5282">
                  <a:solidFill>
                    <a:srgbClr val="374F90"/>
                  </a:solidFill>
                  <a:latin typeface="Ara Hamah Alfidaa"/>
                  <a:ea typeface="Ara Hamah Alfidaa"/>
                  <a:cs typeface="Ara Hamah Alfidaa"/>
                  <a:sym typeface="Ara Hamah Alfidaa"/>
                </a:rPr>
                <a:t>1</a:t>
              </a:r>
            </a:p>
          </p:txBody>
        </p:sp>
      </p:grpSp>
      <p:grpSp>
        <p:nvGrpSpPr>
          <p:cNvPr id="22" name="Group 22"/>
          <p:cNvGrpSpPr/>
          <p:nvPr/>
        </p:nvGrpSpPr>
        <p:grpSpPr>
          <a:xfrm>
            <a:off x="2443335" y="4025010"/>
            <a:ext cx="533394" cy="890565"/>
            <a:chOff x="0" y="-152400"/>
            <a:chExt cx="1066787" cy="1781131"/>
          </a:xfrm>
        </p:grpSpPr>
        <p:sp>
          <p:nvSpPr>
            <p:cNvPr id="23" name="Freeform 23"/>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NL"/>
            </a:p>
          </p:txBody>
        </p:sp>
        <p:sp>
          <p:nvSpPr>
            <p:cNvPr id="24" name="TextBox 24"/>
            <p:cNvSpPr txBox="1"/>
            <p:nvPr/>
          </p:nvSpPr>
          <p:spPr>
            <a:xfrm>
              <a:off x="0" y="-152400"/>
              <a:ext cx="1032935" cy="1781131"/>
            </a:xfrm>
            <a:prstGeom prst="rect">
              <a:avLst/>
            </a:prstGeom>
          </p:spPr>
          <p:txBody>
            <a:bodyPr lIns="0" tIns="0" rIns="0" bIns="0" rtlCol="0" anchor="t">
              <a:spAutoFit/>
            </a:bodyPr>
            <a:lstStyle/>
            <a:p>
              <a:pPr algn="ctr">
                <a:lnSpc>
                  <a:spcPts val="7395"/>
                </a:lnSpc>
              </a:pPr>
              <a:r>
                <a:rPr lang="en-US" sz="5282">
                  <a:solidFill>
                    <a:srgbClr val="374F90"/>
                  </a:solidFill>
                  <a:latin typeface="Ara Hamah Alfidaa"/>
                  <a:ea typeface="Ara Hamah Alfidaa"/>
                  <a:cs typeface="Ara Hamah Alfidaa"/>
                  <a:sym typeface="Ara Hamah Alfidaa"/>
                </a:rPr>
                <a:t>2</a:t>
              </a:r>
            </a:p>
          </p:txBody>
        </p:sp>
      </p:grpSp>
      <p:grpSp>
        <p:nvGrpSpPr>
          <p:cNvPr id="25" name="Group 25"/>
          <p:cNvGrpSpPr/>
          <p:nvPr/>
        </p:nvGrpSpPr>
        <p:grpSpPr>
          <a:xfrm>
            <a:off x="2443335" y="4991819"/>
            <a:ext cx="533394" cy="890565"/>
            <a:chOff x="0" y="-152400"/>
            <a:chExt cx="1066787" cy="1781131"/>
          </a:xfrm>
        </p:grpSpPr>
        <p:sp>
          <p:nvSpPr>
            <p:cNvPr id="26" name="Freeform 2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NL"/>
            </a:p>
          </p:txBody>
        </p:sp>
        <p:sp>
          <p:nvSpPr>
            <p:cNvPr id="27" name="TextBox 27"/>
            <p:cNvSpPr txBox="1"/>
            <p:nvPr/>
          </p:nvSpPr>
          <p:spPr>
            <a:xfrm>
              <a:off x="0" y="-152400"/>
              <a:ext cx="1032935" cy="1781131"/>
            </a:xfrm>
            <a:prstGeom prst="rect">
              <a:avLst/>
            </a:prstGeom>
          </p:spPr>
          <p:txBody>
            <a:bodyPr lIns="0" tIns="0" rIns="0" bIns="0" rtlCol="0" anchor="t">
              <a:spAutoFit/>
            </a:bodyPr>
            <a:lstStyle/>
            <a:p>
              <a:pPr algn="ctr">
                <a:lnSpc>
                  <a:spcPts val="7395"/>
                </a:lnSpc>
              </a:pPr>
              <a:r>
                <a:rPr lang="en-US" sz="5282">
                  <a:solidFill>
                    <a:srgbClr val="374F90"/>
                  </a:solidFill>
                  <a:latin typeface="Ara Hamah Alfidaa"/>
                  <a:ea typeface="Ara Hamah Alfidaa"/>
                  <a:cs typeface="Ara Hamah Alfidaa"/>
                  <a:sym typeface="Ara Hamah Alfidaa"/>
                </a:rPr>
                <a:t>3</a:t>
              </a:r>
            </a:p>
          </p:txBody>
        </p:sp>
      </p:grpSp>
      <p:sp>
        <p:nvSpPr>
          <p:cNvPr id="28" name="Freeform 28"/>
          <p:cNvSpPr/>
          <p:nvPr/>
        </p:nvSpPr>
        <p:spPr>
          <a:xfrm>
            <a:off x="157749" y="4687421"/>
            <a:ext cx="1493411" cy="1484779"/>
          </a:xfrm>
          <a:custGeom>
            <a:avLst/>
            <a:gdLst/>
            <a:ahLst/>
            <a:cxnLst/>
            <a:rect l="l" t="t" r="r" b="b"/>
            <a:pathLst>
              <a:path w="2240117" h="2227168">
                <a:moveTo>
                  <a:pt x="0" y="0"/>
                </a:moveTo>
                <a:lnTo>
                  <a:pt x="2240117" y="0"/>
                </a:lnTo>
                <a:lnTo>
                  <a:pt x="2240117" y="2227168"/>
                </a:lnTo>
                <a:lnTo>
                  <a:pt x="0" y="22271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NL"/>
          </a:p>
        </p:txBody>
      </p:sp>
      <p:sp>
        <p:nvSpPr>
          <p:cNvPr id="29" name="Freeform 29"/>
          <p:cNvSpPr/>
          <p:nvPr/>
        </p:nvSpPr>
        <p:spPr>
          <a:xfrm>
            <a:off x="1026942" y="4036401"/>
            <a:ext cx="1022693" cy="1302040"/>
          </a:xfrm>
          <a:custGeom>
            <a:avLst/>
            <a:gdLst/>
            <a:ahLst/>
            <a:cxnLst/>
            <a:rect l="l" t="t" r="r" b="b"/>
            <a:pathLst>
              <a:path w="1534040" h="1953060">
                <a:moveTo>
                  <a:pt x="0" y="0"/>
                </a:moveTo>
                <a:lnTo>
                  <a:pt x="1534040" y="0"/>
                </a:lnTo>
                <a:lnTo>
                  <a:pt x="1534040" y="1953060"/>
                </a:lnTo>
                <a:lnTo>
                  <a:pt x="0" y="19530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NL"/>
          </a:p>
        </p:txBody>
      </p:sp>
      <p:sp>
        <p:nvSpPr>
          <p:cNvPr id="30" name="TextBox 30"/>
          <p:cNvSpPr txBox="1"/>
          <p:nvPr/>
        </p:nvSpPr>
        <p:spPr>
          <a:xfrm>
            <a:off x="2294978" y="1745200"/>
            <a:ext cx="7397803" cy="1331134"/>
          </a:xfrm>
          <a:prstGeom prst="rect">
            <a:avLst/>
          </a:prstGeom>
        </p:spPr>
        <p:txBody>
          <a:bodyPr lIns="0" tIns="0" rIns="0" bIns="0" rtlCol="0" anchor="t">
            <a:spAutoFit/>
          </a:bodyPr>
          <a:lstStyle/>
          <a:p>
            <a:pPr algn="ctr">
              <a:lnSpc>
                <a:spcPts val="3395"/>
              </a:lnSpc>
            </a:pPr>
            <a:r>
              <a:rPr lang="en-US" sz="3902">
                <a:solidFill>
                  <a:srgbClr val="FFFFFF"/>
                </a:solidFill>
                <a:latin typeface="Ara Hamah Alfidaa"/>
                <a:ea typeface="Ara Hamah Alfidaa"/>
                <a:cs typeface="Ara Hamah Alfidaa"/>
                <a:sym typeface="Ara Hamah Alfidaa"/>
              </a:rPr>
              <a:t>Economische drempels voor consumenten bij het gebruiken van VR, AR en MR</a:t>
            </a:r>
          </a:p>
        </p:txBody>
      </p:sp>
      <p:sp>
        <p:nvSpPr>
          <p:cNvPr id="31" name="TextBox 31"/>
          <p:cNvSpPr txBox="1"/>
          <p:nvPr/>
        </p:nvSpPr>
        <p:spPr>
          <a:xfrm>
            <a:off x="3256129" y="3200284"/>
            <a:ext cx="6932681" cy="696088"/>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Arimo"/>
                <a:ea typeface="Arimo"/>
                <a:cs typeface="Arimo"/>
                <a:sym typeface="Arimo"/>
              </a:rPr>
              <a:t>Betaalbaarheid en toegankelijkheid van VR-headsets &amp; lage beschikbaarheid  goedkope ‘low spec’ VR brillen (Jaxa, 2024)</a:t>
            </a:r>
          </a:p>
        </p:txBody>
      </p:sp>
      <p:sp>
        <p:nvSpPr>
          <p:cNvPr id="32" name="TextBox 32"/>
          <p:cNvSpPr txBox="1"/>
          <p:nvPr/>
        </p:nvSpPr>
        <p:spPr>
          <a:xfrm>
            <a:off x="3256129" y="4184534"/>
            <a:ext cx="6780841" cy="696088"/>
          </a:xfrm>
          <a:prstGeom prst="rect">
            <a:avLst/>
          </a:prstGeom>
        </p:spPr>
        <p:txBody>
          <a:bodyPr lIns="0" tIns="0" rIns="0" bIns="0" rtlCol="0" anchor="t">
            <a:spAutoFit/>
          </a:bodyPr>
          <a:lstStyle/>
          <a:p>
            <a:pPr algn="just">
              <a:lnSpc>
                <a:spcPts val="2799"/>
              </a:lnSpc>
              <a:spcBef>
                <a:spcPct val="0"/>
              </a:spcBef>
            </a:pPr>
            <a:r>
              <a:rPr lang="en-US" sz="1999">
                <a:solidFill>
                  <a:srgbClr val="FFFFFF"/>
                </a:solidFill>
                <a:latin typeface="Arimo"/>
                <a:ea typeface="Arimo"/>
                <a:cs typeface="Arimo"/>
                <a:sym typeface="Arimo"/>
              </a:rPr>
              <a:t>Investeren in een infrastructuur: internet bereikbaarheid, Software development, Trainingen (Rizzo et al., 2021)</a:t>
            </a:r>
          </a:p>
        </p:txBody>
      </p:sp>
      <p:sp>
        <p:nvSpPr>
          <p:cNvPr id="33" name="TextBox 33"/>
          <p:cNvSpPr txBox="1"/>
          <p:nvPr/>
        </p:nvSpPr>
        <p:spPr>
          <a:xfrm>
            <a:off x="3256129" y="5214081"/>
            <a:ext cx="6516450" cy="696088"/>
          </a:xfrm>
          <a:prstGeom prst="rect">
            <a:avLst/>
          </a:prstGeom>
        </p:spPr>
        <p:txBody>
          <a:bodyPr lIns="0" tIns="0" rIns="0" bIns="0" rtlCol="0" anchor="t">
            <a:spAutoFit/>
          </a:bodyPr>
          <a:lstStyle/>
          <a:p>
            <a:pPr algn="just">
              <a:lnSpc>
                <a:spcPts val="2799"/>
              </a:lnSpc>
              <a:spcBef>
                <a:spcPct val="0"/>
              </a:spcBef>
            </a:pPr>
            <a:r>
              <a:rPr lang="en-US" sz="1999">
                <a:solidFill>
                  <a:srgbClr val="FFFFFF"/>
                </a:solidFill>
                <a:latin typeface="Arimo"/>
                <a:ea typeface="Arimo"/>
                <a:cs typeface="Arimo"/>
                <a:sym typeface="Arimo"/>
              </a:rPr>
              <a:t>Investeringsverlies: verzonken kosten en weinig economische meerwaarde voor consumenten (Gans &amp; Nagaraj, 2023)</a:t>
            </a:r>
          </a:p>
        </p:txBody>
      </p:sp>
    </p:spTree>
    <p:extLst>
      <p:ext uri="{BB962C8B-B14F-4D97-AF65-F5344CB8AC3E}">
        <p14:creationId xmlns:p14="http://schemas.microsoft.com/office/powerpoint/2010/main" val="4276376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70175"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txBody>
          <a:bodyPr/>
          <a:lstStyle/>
          <a:p>
            <a:endParaRPr lang="en-NL"/>
          </a:p>
        </p:txBody>
      </p:sp>
      <p:sp>
        <p:nvSpPr>
          <p:cNvPr id="3" name="TextBox 3"/>
          <p:cNvSpPr txBox="1"/>
          <p:nvPr/>
        </p:nvSpPr>
        <p:spPr>
          <a:xfrm>
            <a:off x="585607" y="2093577"/>
            <a:ext cx="7830949" cy="3980962"/>
          </a:xfrm>
          <a:prstGeom prst="rect">
            <a:avLst/>
          </a:prstGeom>
        </p:spPr>
        <p:txBody>
          <a:bodyPr lIns="0" tIns="0" rIns="0" bIns="0" rtlCol="0" anchor="t">
            <a:spAutoFit/>
          </a:bodyPr>
          <a:lstStyle/>
          <a:p>
            <a:pPr>
              <a:lnSpc>
                <a:spcPts val="2613"/>
              </a:lnSpc>
            </a:pPr>
            <a:r>
              <a:rPr lang="en-US" sz="1867" spc="15">
                <a:solidFill>
                  <a:srgbClr val="FFFFFF"/>
                </a:solidFill>
                <a:latin typeface="TT Chocolates"/>
                <a:ea typeface="TT Chocolates"/>
                <a:cs typeface="TT Chocolates"/>
                <a:sym typeface="TT Chocolates"/>
              </a:rPr>
              <a:t>Gans, J., &amp; Nagaraj, A. (2023). The economics of augmented and virtual reality (Version 0.9). University of Toronto &amp; UC Berkeley, National Bureau of Economic Research (NBER).</a:t>
            </a:r>
          </a:p>
          <a:p>
            <a:pPr>
              <a:lnSpc>
                <a:spcPts val="2613"/>
              </a:lnSpc>
            </a:pPr>
            <a:endParaRPr lang="en-US" sz="1867" spc="15">
              <a:solidFill>
                <a:srgbClr val="FFFFFF"/>
              </a:solidFill>
              <a:latin typeface="TT Chocolates"/>
              <a:ea typeface="TT Chocolates"/>
              <a:cs typeface="TT Chocolates"/>
              <a:sym typeface="TT Chocolates"/>
            </a:endParaRPr>
          </a:p>
          <a:p>
            <a:pPr>
              <a:lnSpc>
                <a:spcPts val="2613"/>
              </a:lnSpc>
            </a:pPr>
            <a:r>
              <a:rPr lang="en-US" sz="1867" spc="15">
                <a:solidFill>
                  <a:srgbClr val="FFFFFF"/>
                </a:solidFill>
                <a:latin typeface="TT Chocolates"/>
                <a:ea typeface="TT Chocolates"/>
                <a:cs typeface="TT Chocolates"/>
                <a:sym typeface="TT Chocolates"/>
              </a:rPr>
              <a:t>Jaxa, P. (2024). Barriers to the adoption of virtual reality in e-commerce in South Africa (Doctoral dissertation, Cape Peninsula University of Technology).</a:t>
            </a:r>
          </a:p>
          <a:p>
            <a:pPr>
              <a:lnSpc>
                <a:spcPts val="2613"/>
              </a:lnSpc>
            </a:pPr>
            <a:r>
              <a:rPr lang="en-US" sz="1867" spc="15">
                <a:solidFill>
                  <a:srgbClr val="FFFFFF"/>
                </a:solidFill>
                <a:latin typeface="TT Chocolates"/>
                <a:ea typeface="TT Chocolates"/>
                <a:cs typeface="TT Chocolates"/>
                <a:sym typeface="TT Chocolates"/>
              </a:rPr>
              <a:t>https://doi.org/10.25381/cput.27391626.v1</a:t>
            </a:r>
          </a:p>
          <a:p>
            <a:pPr>
              <a:lnSpc>
                <a:spcPts val="2613"/>
              </a:lnSpc>
            </a:pPr>
            <a:endParaRPr lang="en-US" sz="1867" spc="15">
              <a:solidFill>
                <a:srgbClr val="FFFFFF"/>
              </a:solidFill>
              <a:latin typeface="TT Chocolates"/>
              <a:ea typeface="TT Chocolates"/>
              <a:cs typeface="TT Chocolates"/>
              <a:sym typeface="TT Chocolates"/>
            </a:endParaRPr>
          </a:p>
          <a:p>
            <a:pPr>
              <a:lnSpc>
                <a:spcPts val="2613"/>
              </a:lnSpc>
              <a:spcBef>
                <a:spcPct val="0"/>
              </a:spcBef>
            </a:pPr>
            <a:r>
              <a:rPr lang="en-US" sz="1867" spc="15">
                <a:solidFill>
                  <a:srgbClr val="FFFFFF"/>
                </a:solidFill>
                <a:latin typeface="TT Chocolates"/>
                <a:ea typeface="TT Chocolates"/>
                <a:cs typeface="TT Chocolates"/>
                <a:sym typeface="TT Chocolates"/>
              </a:rPr>
              <a:t>Rizzo, A., Bouchard, S., Buckwalter, J. G., Parsons, T. D., Strickland, D., &amp; Strangman, G. (2021). Virtually real, but not quite there: Social and economic barriers to meeting virtual reality’s true potential for mental health. </a:t>
            </a:r>
            <a:r>
              <a:rPr lang="en-US" sz="1867" i="1" spc="15">
                <a:solidFill>
                  <a:srgbClr val="FFFFFF"/>
                </a:solidFill>
                <a:latin typeface="TT Chocolates Italics"/>
                <a:ea typeface="TT Chocolates Italics"/>
                <a:cs typeface="TT Chocolates Italics"/>
                <a:sym typeface="TT Chocolates Italics"/>
              </a:rPr>
              <a:t>Frontiers in Virtual Reality, 2</a:t>
            </a:r>
            <a:r>
              <a:rPr lang="en-US" sz="1867" spc="15">
                <a:solidFill>
                  <a:srgbClr val="FFFFFF"/>
                </a:solidFill>
                <a:latin typeface="TT Chocolates"/>
                <a:ea typeface="TT Chocolates"/>
                <a:cs typeface="TT Chocolates"/>
                <a:sym typeface="TT Chocolates"/>
              </a:rPr>
              <a:t>, 627059. https://doi.org/10.3389/frvir.2021.627059</a:t>
            </a:r>
          </a:p>
        </p:txBody>
      </p:sp>
      <p:grpSp>
        <p:nvGrpSpPr>
          <p:cNvPr id="4" name="Group 4"/>
          <p:cNvGrpSpPr>
            <a:grpSpLocks noChangeAspect="1"/>
          </p:cNvGrpSpPr>
          <p:nvPr/>
        </p:nvGrpSpPr>
        <p:grpSpPr>
          <a:xfrm>
            <a:off x="9037330" y="3991573"/>
            <a:ext cx="2180627" cy="2180627"/>
            <a:chOff x="0" y="0"/>
            <a:chExt cx="6350000" cy="6350000"/>
          </a:xfrm>
        </p:grpSpPr>
        <p:sp>
          <p:nvSpPr>
            <p:cNvPr id="5" name="Freeform 5"/>
            <p:cNvSpPr/>
            <p:nvPr/>
          </p:nvSpPr>
          <p:spPr>
            <a:xfrm>
              <a:off x="102870" y="638810"/>
              <a:ext cx="6149340" cy="5613400"/>
            </a:xfrm>
            <a:custGeom>
              <a:avLst/>
              <a:gdLst/>
              <a:ahLst/>
              <a:cxnLst/>
              <a:rect l="l" t="t" r="r" b="b"/>
              <a:pathLst>
                <a:path w="6149340" h="5613400">
                  <a:moveTo>
                    <a:pt x="6149340" y="5613400"/>
                  </a:moveTo>
                  <a:lnTo>
                    <a:pt x="0" y="5613400"/>
                  </a:lnTo>
                  <a:lnTo>
                    <a:pt x="0" y="0"/>
                  </a:lnTo>
                  <a:lnTo>
                    <a:pt x="6148070" y="0"/>
                  </a:lnTo>
                  <a:lnTo>
                    <a:pt x="6149340" y="5613400"/>
                  </a:lnTo>
                  <a:lnTo>
                    <a:pt x="6149340" y="5613400"/>
                  </a:lnTo>
                  <a:close/>
                </a:path>
              </a:pathLst>
            </a:custGeom>
            <a:blipFill>
              <a:blip r:embed="rId3"/>
              <a:stretch>
                <a:fillRect t="-10887" b="-53536"/>
              </a:stretch>
            </a:blipFill>
          </p:spPr>
          <p:txBody>
            <a:bodyPr/>
            <a:lstStyle/>
            <a:p>
              <a:endParaRPr lang="en-NL"/>
            </a:p>
          </p:txBody>
        </p:sp>
        <p:sp>
          <p:nvSpPr>
            <p:cNvPr id="6" name="Freeform 6"/>
            <p:cNvSpPr/>
            <p:nvPr/>
          </p:nvSpPr>
          <p:spPr>
            <a:xfrm>
              <a:off x="102870" y="105410"/>
              <a:ext cx="6149340" cy="431800"/>
            </a:xfrm>
            <a:custGeom>
              <a:avLst/>
              <a:gdLst/>
              <a:ahLst/>
              <a:cxnLst/>
              <a:rect l="l" t="t" r="r" b="b"/>
              <a:pathLst>
                <a:path w="6149340" h="431800">
                  <a:moveTo>
                    <a:pt x="6149340" y="431800"/>
                  </a:moveTo>
                  <a:lnTo>
                    <a:pt x="0" y="431800"/>
                  </a:lnTo>
                  <a:lnTo>
                    <a:pt x="0" y="0"/>
                  </a:lnTo>
                  <a:lnTo>
                    <a:pt x="6148070" y="0"/>
                  </a:lnTo>
                  <a:lnTo>
                    <a:pt x="6149340" y="431800"/>
                  </a:lnTo>
                  <a:lnTo>
                    <a:pt x="6149340" y="431800"/>
                  </a:lnTo>
                  <a:close/>
                </a:path>
              </a:pathLst>
            </a:custGeom>
            <a:solidFill>
              <a:srgbClr val="FFFFFF"/>
            </a:solidFill>
          </p:spPr>
          <p:txBody>
            <a:bodyPr/>
            <a:lstStyle/>
            <a:p>
              <a:endParaRPr lang="en-NL"/>
            </a:p>
          </p:txBody>
        </p:sp>
        <p:sp>
          <p:nvSpPr>
            <p:cNvPr id="7" name="Freeform 7"/>
            <p:cNvSpPr/>
            <p:nvPr/>
          </p:nvSpPr>
          <p:spPr>
            <a:xfrm>
              <a:off x="102870" y="105410"/>
              <a:ext cx="431800" cy="431800"/>
            </a:xfrm>
            <a:custGeom>
              <a:avLst/>
              <a:gdLst/>
              <a:ahLst/>
              <a:cxnLst/>
              <a:rect l="l" t="t" r="r" b="b"/>
              <a:pathLst>
                <a:path w="431800" h="431800">
                  <a:moveTo>
                    <a:pt x="431800" y="431800"/>
                  </a:moveTo>
                  <a:lnTo>
                    <a:pt x="0" y="431800"/>
                  </a:lnTo>
                  <a:lnTo>
                    <a:pt x="0" y="0"/>
                  </a:lnTo>
                  <a:lnTo>
                    <a:pt x="431800" y="0"/>
                  </a:lnTo>
                  <a:lnTo>
                    <a:pt x="431800" y="431800"/>
                  </a:lnTo>
                  <a:close/>
                </a:path>
              </a:pathLst>
            </a:custGeom>
            <a:solidFill>
              <a:srgbClr val="E57EFF"/>
            </a:solidFill>
          </p:spPr>
          <p:txBody>
            <a:bodyPr/>
            <a:lstStyle/>
            <a:p>
              <a:endParaRPr lang="en-NL"/>
            </a:p>
          </p:txBody>
        </p:sp>
        <p:sp>
          <p:nvSpPr>
            <p:cNvPr id="8" name="Freeform 8"/>
            <p:cNvSpPr/>
            <p:nvPr/>
          </p:nvSpPr>
          <p:spPr>
            <a:xfrm>
              <a:off x="1270" y="3810"/>
              <a:ext cx="6352540" cy="6350000"/>
            </a:xfrm>
            <a:custGeom>
              <a:avLst/>
              <a:gdLst/>
              <a:ahLst/>
              <a:cxnLst/>
              <a:rect l="l" t="t" r="r" b="b"/>
              <a:pathLst>
                <a:path w="6352540" h="635000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txBody>
            <a:bodyPr/>
            <a:lstStyle/>
            <a:p>
              <a:endParaRPr lang="en-NL"/>
            </a:p>
          </p:txBody>
        </p:sp>
      </p:grpSp>
      <p:sp>
        <p:nvSpPr>
          <p:cNvPr id="9" name="Freeform 9"/>
          <p:cNvSpPr/>
          <p:nvPr/>
        </p:nvSpPr>
        <p:spPr>
          <a:xfrm>
            <a:off x="8500390" y="400859"/>
            <a:ext cx="2717567" cy="1986265"/>
          </a:xfrm>
          <a:custGeom>
            <a:avLst/>
            <a:gdLst/>
            <a:ahLst/>
            <a:cxnLst/>
            <a:rect l="l" t="t" r="r" b="b"/>
            <a:pathLst>
              <a:path w="4076351" h="2979398">
                <a:moveTo>
                  <a:pt x="0" y="0"/>
                </a:moveTo>
                <a:lnTo>
                  <a:pt x="4076351" y="0"/>
                </a:lnTo>
                <a:lnTo>
                  <a:pt x="4076351" y="2979398"/>
                </a:lnTo>
                <a:lnTo>
                  <a:pt x="0" y="2979398"/>
                </a:lnTo>
                <a:lnTo>
                  <a:pt x="0" y="0"/>
                </a:lnTo>
                <a:close/>
              </a:path>
            </a:pathLst>
          </a:custGeom>
          <a:blipFill>
            <a:blip r:embed="rId4">
              <a:alphaModFix amt="70000"/>
            </a:blip>
            <a:stretch>
              <a:fillRect l="-66335" t="-6658" r="-50277" b="-76390"/>
            </a:stretch>
          </a:blipFill>
        </p:spPr>
        <p:txBody>
          <a:bodyPr/>
          <a:lstStyle/>
          <a:p>
            <a:endParaRPr lang="en-NL"/>
          </a:p>
        </p:txBody>
      </p:sp>
      <p:sp>
        <p:nvSpPr>
          <p:cNvPr id="10" name="Freeform 10"/>
          <p:cNvSpPr/>
          <p:nvPr/>
        </p:nvSpPr>
        <p:spPr>
          <a:xfrm>
            <a:off x="9985915" y="1779066"/>
            <a:ext cx="1863813" cy="2212507"/>
          </a:xfrm>
          <a:custGeom>
            <a:avLst/>
            <a:gdLst/>
            <a:ahLst/>
            <a:cxnLst/>
            <a:rect l="l" t="t" r="r" b="b"/>
            <a:pathLst>
              <a:path w="2795720" h="3318760">
                <a:moveTo>
                  <a:pt x="0" y="0"/>
                </a:moveTo>
                <a:lnTo>
                  <a:pt x="2795720" y="0"/>
                </a:lnTo>
                <a:lnTo>
                  <a:pt x="2795720" y="3318760"/>
                </a:lnTo>
                <a:lnTo>
                  <a:pt x="0" y="3318760"/>
                </a:lnTo>
                <a:lnTo>
                  <a:pt x="0" y="0"/>
                </a:lnTo>
                <a:close/>
              </a:path>
            </a:pathLst>
          </a:custGeom>
          <a:blipFill>
            <a:blip r:embed="rId5">
              <a:extLst>
                <a:ext uri="{96DAC541-7B7A-43D3-8B79-37D633B846F1}">
                  <asvg:svgBlip xmlns:asvg="http://schemas.microsoft.com/office/drawing/2016/SVG/main" r:embed="rId6"/>
                </a:ext>
              </a:extLst>
            </a:blip>
            <a:stretch>
              <a:fillRect b="-95906"/>
            </a:stretch>
          </a:blipFill>
        </p:spPr>
        <p:txBody>
          <a:bodyPr/>
          <a:lstStyle/>
          <a:p>
            <a:endParaRPr lang="en-NL"/>
          </a:p>
        </p:txBody>
      </p:sp>
      <p:sp>
        <p:nvSpPr>
          <p:cNvPr id="11" name="TextBox 11"/>
          <p:cNvSpPr txBox="1"/>
          <p:nvPr/>
        </p:nvSpPr>
        <p:spPr>
          <a:xfrm>
            <a:off x="585607" y="913553"/>
            <a:ext cx="6538797" cy="1059970"/>
          </a:xfrm>
          <a:prstGeom prst="rect">
            <a:avLst/>
          </a:prstGeom>
        </p:spPr>
        <p:txBody>
          <a:bodyPr lIns="0" tIns="0" rIns="0" bIns="0" rtlCol="0" anchor="t">
            <a:spAutoFit/>
          </a:bodyPr>
          <a:lstStyle/>
          <a:p>
            <a:pPr>
              <a:lnSpc>
                <a:spcPts val="7579"/>
              </a:lnSpc>
            </a:pPr>
            <a:r>
              <a:rPr lang="en-US" sz="9717">
                <a:solidFill>
                  <a:srgbClr val="FFFFFF"/>
                </a:solidFill>
                <a:latin typeface="Ara Hamah Alfidaa"/>
                <a:ea typeface="Ara Hamah Alfidaa"/>
                <a:cs typeface="Ara Hamah Alfidaa"/>
                <a:sym typeface="Ara Hamah Alfidaa"/>
              </a:rPr>
              <a:t>Bronnen</a:t>
            </a:r>
          </a:p>
        </p:txBody>
      </p:sp>
    </p:spTree>
    <p:extLst>
      <p:ext uri="{BB962C8B-B14F-4D97-AF65-F5344CB8AC3E}">
        <p14:creationId xmlns:p14="http://schemas.microsoft.com/office/powerpoint/2010/main" val="1966164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CF3"/>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4039" y="-308045"/>
            <a:ext cx="12796509" cy="7166045"/>
          </a:xfrm>
          <a:prstGeom prst="rect">
            <a:avLst/>
          </a:prstGeom>
        </p:spPr>
      </p:pic>
    </p:spTree>
    <p:extLst>
      <p:ext uri="{BB962C8B-B14F-4D97-AF65-F5344CB8AC3E}">
        <p14:creationId xmlns:p14="http://schemas.microsoft.com/office/powerpoint/2010/main" val="2460751642"/>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BE039-BF9C-9465-B097-410AB2F771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3BDEDF-70FD-BF7A-3D88-2B44E624051B}"/>
              </a:ext>
            </a:extLst>
          </p:cNvPr>
          <p:cNvSpPr>
            <a:spLocks noGrp="1"/>
          </p:cNvSpPr>
          <p:nvPr>
            <p:ph idx="1"/>
          </p:nvPr>
        </p:nvSpPr>
        <p:spPr>
          <a:xfrm>
            <a:off x="836094" y="1824766"/>
            <a:ext cx="5421020" cy="2517555"/>
          </a:xfrm>
        </p:spPr>
        <p:txBody>
          <a:bodyPr/>
          <a:lstStyle/>
          <a:p>
            <a:r>
              <a:rPr lang="en-GB" sz="1905" dirty="0">
                <a:ea typeface="Verdana" panose="020B0604030504040204" pitchFamily="34" charset="0"/>
                <a:cs typeface="Verdana" panose="020B0604030504040204" pitchFamily="34" charset="0"/>
              </a:rPr>
              <a:t>AR </a:t>
            </a:r>
            <a:r>
              <a:rPr lang="en-GB" sz="1905" dirty="0" err="1">
                <a:ea typeface="Verdana" panose="020B0604030504040204" pitchFamily="34" charset="0"/>
                <a:cs typeface="Verdana" panose="020B0604030504040204" pitchFamily="34" charset="0"/>
              </a:rPr>
              <a:t>legt</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digitale</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informatie</a:t>
            </a:r>
            <a:r>
              <a:rPr lang="en-GB" sz="1905" dirty="0">
                <a:ea typeface="Verdana" panose="020B0604030504040204" pitchFamily="34" charset="0"/>
                <a:cs typeface="Verdana" panose="020B0604030504040204" pitchFamily="34" charset="0"/>
              </a:rPr>
              <a:t> over </a:t>
            </a:r>
            <a:r>
              <a:rPr lang="en-GB" sz="1905" dirty="0" err="1">
                <a:ea typeface="Verdana" panose="020B0604030504040204" pitchFamily="34" charset="0"/>
                <a:cs typeface="Verdana" panose="020B0604030504040204" pitchFamily="34" charset="0"/>
              </a:rPr>
              <a:t>elementen</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uit</a:t>
            </a:r>
            <a:r>
              <a:rPr lang="en-GB" sz="1905" dirty="0">
                <a:ea typeface="Verdana" panose="020B0604030504040204" pitchFamily="34" charset="0"/>
                <a:cs typeface="Verdana" panose="020B0604030504040204" pitchFamily="34" charset="0"/>
              </a:rPr>
              <a:t> de </a:t>
            </a:r>
            <a:r>
              <a:rPr lang="en-GB" sz="1905" dirty="0" err="1">
                <a:ea typeface="Verdana" panose="020B0604030504040204" pitchFamily="34" charset="0"/>
                <a:cs typeface="Verdana" panose="020B0604030504040204" pitchFamily="34" charset="0"/>
              </a:rPr>
              <a:t>echte</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wereld</a:t>
            </a:r>
            <a:r>
              <a:rPr lang="en-GB" sz="1905" dirty="0">
                <a:ea typeface="Verdana" panose="020B0604030504040204" pitchFamily="34" charset="0"/>
                <a:cs typeface="Verdana" panose="020B0604030504040204" pitchFamily="34" charset="0"/>
              </a:rPr>
              <a:t>. 
Augmented reality </a:t>
            </a:r>
            <a:r>
              <a:rPr lang="en-GB" sz="1905" dirty="0" err="1">
                <a:ea typeface="Verdana" panose="020B0604030504040204" pitchFamily="34" charset="0"/>
                <a:cs typeface="Verdana" panose="020B0604030504040204" pitchFamily="34" charset="0"/>
              </a:rPr>
              <a:t>houdt</a:t>
            </a:r>
            <a:r>
              <a:rPr lang="en-GB" sz="1905" dirty="0">
                <a:ea typeface="Verdana" panose="020B0604030504040204" pitchFamily="34" charset="0"/>
                <a:cs typeface="Verdana" panose="020B0604030504040204" pitchFamily="34" charset="0"/>
              </a:rPr>
              <a:t> de </a:t>
            </a:r>
            <a:r>
              <a:rPr lang="en-GB" sz="1905" dirty="0" err="1">
                <a:ea typeface="Verdana" panose="020B0604030504040204" pitchFamily="34" charset="0"/>
                <a:cs typeface="Verdana" panose="020B0604030504040204" pitchFamily="34" charset="0"/>
              </a:rPr>
              <a:t>echte</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wereld</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centraal</a:t>
            </a:r>
            <a:r>
              <a:rPr lang="en-GB" sz="1905" dirty="0">
                <a:ea typeface="Verdana" panose="020B0604030504040204" pitchFamily="34" charset="0"/>
                <a:cs typeface="Verdana" panose="020B0604030504040204" pitchFamily="34" charset="0"/>
              </a:rPr>
              <a:t>, maar </a:t>
            </a:r>
            <a:r>
              <a:rPr lang="en-GB" sz="1905" dirty="0" err="1">
                <a:ea typeface="Verdana" panose="020B0604030504040204" pitchFamily="34" charset="0"/>
                <a:cs typeface="Verdana" panose="020B0604030504040204" pitchFamily="34" charset="0"/>
              </a:rPr>
              <a:t>verbetert</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deze</a:t>
            </a:r>
            <a:r>
              <a:rPr lang="en-GB" sz="1905" dirty="0">
                <a:ea typeface="Verdana" panose="020B0604030504040204" pitchFamily="34" charset="0"/>
                <a:cs typeface="Verdana" panose="020B0604030504040204" pitchFamily="34" charset="0"/>
              </a:rPr>
              <a:t> met </a:t>
            </a:r>
            <a:r>
              <a:rPr lang="en-GB" sz="1905" dirty="0" err="1">
                <a:ea typeface="Verdana" panose="020B0604030504040204" pitchFamily="34" charset="0"/>
                <a:cs typeface="Verdana" panose="020B0604030504040204" pitchFamily="34" charset="0"/>
              </a:rPr>
              <a:t>andere</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digitale</a:t>
            </a:r>
            <a:r>
              <a:rPr lang="en-GB" sz="1905" dirty="0">
                <a:ea typeface="Verdana" panose="020B0604030504040204" pitchFamily="34" charset="0"/>
                <a:cs typeface="Verdana" panose="020B0604030504040204" pitchFamily="34" charset="0"/>
              </a:rPr>
              <a:t> details, </a:t>
            </a:r>
            <a:r>
              <a:rPr lang="en-GB" sz="1905" dirty="0" err="1">
                <a:ea typeface="Verdana" panose="020B0604030504040204" pitchFamily="34" charset="0"/>
                <a:cs typeface="Verdana" panose="020B0604030504040204" pitchFamily="34" charset="0"/>
              </a:rPr>
              <a:t>waardoor</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nieuwe</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lagen</a:t>
            </a:r>
            <a:r>
              <a:rPr lang="en-GB" sz="1905" dirty="0">
                <a:ea typeface="Verdana" panose="020B0604030504040204" pitchFamily="34" charset="0"/>
                <a:cs typeface="Verdana" panose="020B0604030504040204" pitchFamily="34" charset="0"/>
              </a:rPr>
              <a:t> van </a:t>
            </a:r>
            <a:r>
              <a:rPr lang="en-GB" sz="1905" dirty="0" err="1">
                <a:ea typeface="Verdana" panose="020B0604030504040204" pitchFamily="34" charset="0"/>
                <a:cs typeface="Verdana" panose="020B0604030504040204" pitchFamily="34" charset="0"/>
              </a:rPr>
              <a:t>perceptie</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worden</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gelaagd</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en</a:t>
            </a:r>
            <a:r>
              <a:rPr lang="en-GB" sz="1905" dirty="0">
                <a:ea typeface="Verdana" panose="020B0604030504040204" pitchFamily="34" charset="0"/>
                <a:cs typeface="Verdana" panose="020B0604030504040204" pitchFamily="34" charset="0"/>
              </a:rPr>
              <a:t> je </a:t>
            </a:r>
            <a:r>
              <a:rPr lang="en-GB" sz="1905" dirty="0" err="1">
                <a:ea typeface="Verdana" panose="020B0604030504040204" pitchFamily="34" charset="0"/>
                <a:cs typeface="Verdana" panose="020B0604030504040204" pitchFamily="34" charset="0"/>
              </a:rPr>
              <a:t>realiteit</a:t>
            </a:r>
            <a:r>
              <a:rPr lang="en-GB" sz="1905" dirty="0">
                <a:ea typeface="Verdana" panose="020B0604030504040204" pitchFamily="34" charset="0"/>
                <a:cs typeface="Verdana" panose="020B0604030504040204" pitchFamily="34" charset="0"/>
              </a:rPr>
              <a:t> of </a:t>
            </a:r>
            <a:r>
              <a:rPr lang="en-GB" sz="1905" dirty="0" err="1">
                <a:ea typeface="Verdana" panose="020B0604030504040204" pitchFamily="34" charset="0"/>
                <a:cs typeface="Verdana" panose="020B0604030504040204" pitchFamily="34" charset="0"/>
              </a:rPr>
              <a:t>omgeving</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wordt</a:t>
            </a:r>
            <a:r>
              <a:rPr lang="en-GB" sz="1905" dirty="0">
                <a:ea typeface="Verdana" panose="020B0604030504040204" pitchFamily="34" charset="0"/>
                <a:cs typeface="Verdana" panose="020B0604030504040204" pitchFamily="34" charset="0"/>
              </a:rPr>
              <a:t> </a:t>
            </a:r>
            <a:r>
              <a:rPr lang="en-GB" sz="1905" dirty="0" err="1">
                <a:ea typeface="Verdana" panose="020B0604030504040204" pitchFamily="34" charset="0"/>
                <a:cs typeface="Verdana" panose="020B0604030504040204" pitchFamily="34" charset="0"/>
              </a:rPr>
              <a:t>aangevuld</a:t>
            </a:r>
            <a:r>
              <a:rPr lang="en-GB" sz="1905" dirty="0">
                <a:ea typeface="Verdana" panose="020B0604030504040204" pitchFamily="34" charset="0"/>
                <a:cs typeface="Verdana" panose="020B0604030504040204" pitchFamily="34" charset="0"/>
              </a:rPr>
              <a:t>.</a:t>
            </a:r>
            <a:endParaRPr lang="en-US" dirty="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68FCC601-4829-9876-B169-1DAE65612186}"/>
              </a:ext>
            </a:extLst>
          </p:cNvPr>
          <p:cNvSpPr>
            <a:spLocks noGrp="1"/>
          </p:cNvSpPr>
          <p:nvPr>
            <p:ph type="title"/>
          </p:nvPr>
        </p:nvSpPr>
        <p:spPr/>
        <p:txBody>
          <a:bodyPr/>
          <a:lstStyle/>
          <a:p>
            <a:r>
              <a:rPr lang="en-US"/>
              <a:t>AR</a:t>
            </a:r>
          </a:p>
        </p:txBody>
      </p:sp>
      <p:sp>
        <p:nvSpPr>
          <p:cNvPr id="5" name="Footer Placeholder 4">
            <a:extLst>
              <a:ext uri="{FF2B5EF4-FFF2-40B4-BE49-F238E27FC236}">
                <a16:creationId xmlns:a16="http://schemas.microsoft.com/office/drawing/2014/main" id="{5E40D4AB-4DF5-23F6-84AA-9745C46396C7}"/>
              </a:ext>
            </a:extLst>
          </p:cNvPr>
          <p:cNvSpPr>
            <a:spLocks noGrp="1"/>
          </p:cNvSpPr>
          <p:nvPr>
            <p:ph type="ftr" sz="quarter" idx="11"/>
          </p:nvPr>
        </p:nvSpPr>
        <p:spPr>
          <a:xfrm>
            <a:off x="836094" y="6380742"/>
            <a:ext cx="1675404" cy="69215"/>
          </a:xfrm>
        </p:spPr>
        <p:txBody>
          <a:bodyPr/>
          <a:lstStyle/>
          <a:p>
            <a:endParaRPr lang="en-US" noProof="0"/>
          </a:p>
        </p:txBody>
      </p:sp>
      <p:sp>
        <p:nvSpPr>
          <p:cNvPr id="6" name="Slide Number Placeholder 5">
            <a:extLst>
              <a:ext uri="{FF2B5EF4-FFF2-40B4-BE49-F238E27FC236}">
                <a16:creationId xmlns:a16="http://schemas.microsoft.com/office/drawing/2014/main" id="{4C326124-154C-918B-9BB1-4F94F72EB870}"/>
              </a:ext>
            </a:extLst>
          </p:cNvPr>
          <p:cNvSpPr>
            <a:spLocks noGrp="1"/>
          </p:cNvSpPr>
          <p:nvPr>
            <p:ph type="sldNum" sz="quarter" idx="12"/>
          </p:nvPr>
        </p:nvSpPr>
        <p:spPr/>
        <p:txBody>
          <a:bodyPr/>
          <a:lstStyle/>
          <a:p>
            <a:endParaRPr lang="en-US" noProof="0"/>
          </a:p>
        </p:txBody>
      </p:sp>
      <p:sp>
        <p:nvSpPr>
          <p:cNvPr id="7" name="Rectangle 6">
            <a:extLst>
              <a:ext uri="{FF2B5EF4-FFF2-40B4-BE49-F238E27FC236}">
                <a16:creationId xmlns:a16="http://schemas.microsoft.com/office/drawing/2014/main" id="{446788FA-07E3-7E03-3622-5EF4B1B699AB}"/>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pic>
        <p:nvPicPr>
          <p:cNvPr id="5122" name="Picture 2" descr="Capture more attention with augmented reality social posts - Starmark |  Integrated Marketing Communications">
            <a:extLst>
              <a:ext uri="{FF2B5EF4-FFF2-40B4-BE49-F238E27FC236}">
                <a16:creationId xmlns:a16="http://schemas.microsoft.com/office/drawing/2014/main" id="{B0B7D694-32CE-BDE8-FA3F-C6A75FF86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887" y="1678279"/>
            <a:ext cx="4551466" cy="281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625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324CB-B1C1-9254-7780-A29C157B23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B86939-6B13-1E29-FBB4-7287103A45CB}"/>
              </a:ext>
            </a:extLst>
          </p:cNvPr>
          <p:cNvSpPr>
            <a:spLocks noGrp="1"/>
          </p:cNvSpPr>
          <p:nvPr>
            <p:ph type="title"/>
          </p:nvPr>
        </p:nvSpPr>
        <p:spPr/>
        <p:txBody>
          <a:bodyPr/>
          <a:lstStyle/>
          <a:p>
            <a:r>
              <a:rPr lang="en-US"/>
              <a:t>Mixed Reality</a:t>
            </a:r>
          </a:p>
        </p:txBody>
      </p:sp>
      <p:sp>
        <p:nvSpPr>
          <p:cNvPr id="5" name="Footer Placeholder 4">
            <a:extLst>
              <a:ext uri="{FF2B5EF4-FFF2-40B4-BE49-F238E27FC236}">
                <a16:creationId xmlns:a16="http://schemas.microsoft.com/office/drawing/2014/main" id="{527440D7-6116-8C57-901A-4CDB7E05C760}"/>
              </a:ext>
            </a:extLst>
          </p:cNvPr>
          <p:cNvSpPr>
            <a:spLocks noGrp="1"/>
          </p:cNvSpPr>
          <p:nvPr>
            <p:ph type="ftr" sz="quarter" idx="11"/>
          </p:nvPr>
        </p:nvSpPr>
        <p:spPr>
          <a:xfrm>
            <a:off x="836094" y="6380742"/>
            <a:ext cx="1675404" cy="69215"/>
          </a:xfrm>
        </p:spPr>
        <p:txBody>
          <a:bodyPr/>
          <a:lstStyle/>
          <a:p>
            <a:endParaRPr lang="en-US" noProof="0"/>
          </a:p>
        </p:txBody>
      </p:sp>
      <p:sp>
        <p:nvSpPr>
          <p:cNvPr id="6" name="Slide Number Placeholder 5">
            <a:extLst>
              <a:ext uri="{FF2B5EF4-FFF2-40B4-BE49-F238E27FC236}">
                <a16:creationId xmlns:a16="http://schemas.microsoft.com/office/drawing/2014/main" id="{8BD31ED8-73E0-56B2-745A-DA406104F21B}"/>
              </a:ext>
            </a:extLst>
          </p:cNvPr>
          <p:cNvSpPr>
            <a:spLocks noGrp="1"/>
          </p:cNvSpPr>
          <p:nvPr>
            <p:ph type="sldNum" sz="quarter" idx="12"/>
          </p:nvPr>
        </p:nvSpPr>
        <p:spPr/>
        <p:txBody>
          <a:bodyPr/>
          <a:lstStyle/>
          <a:p>
            <a:endParaRPr lang="en-US" noProof="0"/>
          </a:p>
        </p:txBody>
      </p:sp>
      <p:sp>
        <p:nvSpPr>
          <p:cNvPr id="7" name="Rectangle 6">
            <a:extLst>
              <a:ext uri="{FF2B5EF4-FFF2-40B4-BE49-F238E27FC236}">
                <a16:creationId xmlns:a16="http://schemas.microsoft.com/office/drawing/2014/main" id="{16E15F5B-60A6-793D-A950-17425DC32B39}"/>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pic>
        <p:nvPicPr>
          <p:cNvPr id="7170" name="Picture 2" descr="The Present State of the Virtuality-Reality Continuum | by Duncan Steele |  Medium">
            <a:extLst>
              <a:ext uri="{FF2B5EF4-FFF2-40B4-BE49-F238E27FC236}">
                <a16:creationId xmlns:a16="http://schemas.microsoft.com/office/drawing/2014/main" id="{F8C6ECEE-3EFF-0F71-2EB1-DD07F3FEF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136" y="1477696"/>
            <a:ext cx="8926078" cy="4703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603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354D-116B-D8ED-B688-FD9964638E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CCBC43-A3FE-FEDB-1358-9B76F46AA0FB}"/>
              </a:ext>
            </a:extLst>
          </p:cNvPr>
          <p:cNvSpPr>
            <a:spLocks noGrp="1"/>
          </p:cNvSpPr>
          <p:nvPr>
            <p:ph type="title"/>
          </p:nvPr>
        </p:nvSpPr>
        <p:spPr/>
        <p:txBody>
          <a:bodyPr/>
          <a:lstStyle/>
          <a:p>
            <a:r>
              <a:rPr lang="en-US"/>
              <a:t>Mixed Reality</a:t>
            </a:r>
          </a:p>
        </p:txBody>
      </p:sp>
      <p:sp>
        <p:nvSpPr>
          <p:cNvPr id="5" name="Footer Placeholder 4">
            <a:extLst>
              <a:ext uri="{FF2B5EF4-FFF2-40B4-BE49-F238E27FC236}">
                <a16:creationId xmlns:a16="http://schemas.microsoft.com/office/drawing/2014/main" id="{B29F7BA7-C7E5-D439-31A6-B2AD223CC7AC}"/>
              </a:ext>
            </a:extLst>
          </p:cNvPr>
          <p:cNvSpPr>
            <a:spLocks noGrp="1"/>
          </p:cNvSpPr>
          <p:nvPr>
            <p:ph type="ftr" sz="quarter" idx="11"/>
          </p:nvPr>
        </p:nvSpPr>
        <p:spPr>
          <a:xfrm>
            <a:off x="836094" y="6380742"/>
            <a:ext cx="1675404" cy="69215"/>
          </a:xfrm>
        </p:spPr>
        <p:txBody>
          <a:bodyPr/>
          <a:lstStyle/>
          <a:p>
            <a:endParaRPr lang="en-US" noProof="0"/>
          </a:p>
        </p:txBody>
      </p:sp>
      <p:sp>
        <p:nvSpPr>
          <p:cNvPr id="6" name="Slide Number Placeholder 5">
            <a:extLst>
              <a:ext uri="{FF2B5EF4-FFF2-40B4-BE49-F238E27FC236}">
                <a16:creationId xmlns:a16="http://schemas.microsoft.com/office/drawing/2014/main" id="{5B51C370-F6F5-EFFB-C2E4-8B7BE0F6A1B3}"/>
              </a:ext>
            </a:extLst>
          </p:cNvPr>
          <p:cNvSpPr>
            <a:spLocks noGrp="1"/>
          </p:cNvSpPr>
          <p:nvPr>
            <p:ph type="sldNum" sz="quarter" idx="12"/>
          </p:nvPr>
        </p:nvSpPr>
        <p:spPr/>
        <p:txBody>
          <a:bodyPr/>
          <a:lstStyle/>
          <a:p>
            <a:endParaRPr lang="en-US" noProof="0"/>
          </a:p>
        </p:txBody>
      </p:sp>
      <p:sp>
        <p:nvSpPr>
          <p:cNvPr id="7" name="Rectangle 6">
            <a:extLst>
              <a:ext uri="{FF2B5EF4-FFF2-40B4-BE49-F238E27FC236}">
                <a16:creationId xmlns:a16="http://schemas.microsoft.com/office/drawing/2014/main" id="{84DD8698-D6D0-C5D3-6CA5-864044520518}"/>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pic>
        <p:nvPicPr>
          <p:cNvPr id="9220" name="Picture 4">
            <a:extLst>
              <a:ext uri="{FF2B5EF4-FFF2-40B4-BE49-F238E27FC236}">
                <a16:creationId xmlns:a16="http://schemas.microsoft.com/office/drawing/2014/main" id="{087E0054-4D74-8CF2-C54A-B0819C6A0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846" y="1560186"/>
            <a:ext cx="8014659" cy="450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32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D271B2E-36D8-EB4B-BF2D-1FA75584EF8E}"/>
              </a:ext>
            </a:extLst>
          </p:cNvPr>
          <p:cNvSpPr>
            <a:spLocks noGrp="1"/>
          </p:cNvSpPr>
          <p:nvPr>
            <p:ph idx="1"/>
          </p:nvPr>
        </p:nvSpPr>
        <p:spPr>
          <a:xfrm>
            <a:off x="841294" y="1790256"/>
            <a:ext cx="9480183" cy="2764764"/>
          </a:xfrm>
        </p:spPr>
        <p:txBody>
          <a:bodyPr>
            <a:normAutofit fontScale="92500" lnSpcReduction="10000"/>
          </a:bodyPr>
          <a:lstStyle/>
          <a:p>
            <a:pPr marL="483855" indent="-483855"/>
            <a:r>
              <a:rPr lang="en-GB" sz="1693" dirty="0"/>
              <a:t>Google Glas
Microsoft </a:t>
            </a:r>
            <a:r>
              <a:rPr lang="en-GB" sz="1693" dirty="0" err="1"/>
              <a:t>Hololens</a:t>
            </a:r>
            <a:r>
              <a:rPr lang="en-GB" sz="1693" dirty="0"/>
              <a:t>
Apple Vision Pro
Snapchat-</a:t>
            </a:r>
            <a:r>
              <a:rPr lang="en-GB" sz="1693" dirty="0" err="1"/>
              <a:t>bril</a:t>
            </a:r>
            <a:r>
              <a:rPr lang="en-GB" sz="1693" dirty="0"/>
              <a:t>
Epson </a:t>
            </a:r>
            <a:r>
              <a:rPr lang="en-GB" sz="1693" dirty="0" err="1"/>
              <a:t>Mozaïsche</a:t>
            </a:r>
            <a:r>
              <a:rPr lang="en-GB" sz="1693" dirty="0"/>
              <a:t> </a:t>
            </a:r>
            <a:r>
              <a:rPr lang="en-GB" sz="1693" dirty="0" err="1"/>
              <a:t>Vennootschap</a:t>
            </a:r>
            <a:r>
              <a:rPr lang="en-GB" sz="1693" dirty="0"/>
              <a:t>
Samsung </a:t>
            </a:r>
            <a:r>
              <a:rPr lang="en-GB" sz="1693" dirty="0" err="1"/>
              <a:t>GearVR</a:t>
            </a:r>
            <a:r>
              <a:rPr lang="en-GB" sz="1693" dirty="0"/>
              <a:t>
Facebook Oculus (</a:t>
            </a:r>
            <a:r>
              <a:rPr lang="en-GB" sz="1693" dirty="0" err="1"/>
              <a:t>RayBan</a:t>
            </a:r>
            <a:r>
              <a:rPr lang="en-GB" sz="1693" dirty="0"/>
              <a:t>)
</a:t>
            </a:r>
            <a:r>
              <a:rPr lang="en-GB" sz="1693" dirty="0" err="1"/>
              <a:t>Anderen</a:t>
            </a:r>
            <a:endParaRPr lang="en-GB" sz="1693" dirty="0">
              <a:solidFill>
                <a:schemeClr val="bg1">
                  <a:lumMod val="50000"/>
                </a:schemeClr>
              </a:solidFill>
              <a:cs typeface="Arial" panose="020B0604020202020204" pitchFamily="34" charset="0"/>
            </a:endParaRPr>
          </a:p>
        </p:txBody>
      </p:sp>
      <p:sp>
        <p:nvSpPr>
          <p:cNvPr id="7" name="Title 6">
            <a:extLst>
              <a:ext uri="{FF2B5EF4-FFF2-40B4-BE49-F238E27FC236}">
                <a16:creationId xmlns:a16="http://schemas.microsoft.com/office/drawing/2014/main" id="{89233ED7-BB8D-3744-9862-667E859FE370}"/>
              </a:ext>
            </a:extLst>
          </p:cNvPr>
          <p:cNvSpPr>
            <a:spLocks noGrp="1"/>
          </p:cNvSpPr>
          <p:nvPr>
            <p:ph type="title"/>
          </p:nvPr>
        </p:nvSpPr>
        <p:spPr>
          <a:xfrm>
            <a:off x="841294" y="783861"/>
            <a:ext cx="10306393" cy="390866"/>
          </a:xfrm>
        </p:spPr>
        <p:txBody>
          <a:bodyPr/>
          <a:lstStyle/>
          <a:p>
            <a:r>
              <a:rPr lang="en-GB" sz="2540" dirty="0"/>
              <a:t>New possibilities</a:t>
            </a:r>
          </a:p>
        </p:txBody>
      </p:sp>
      <p:pic>
        <p:nvPicPr>
          <p:cNvPr id="6" name="Picture 5">
            <a:extLst>
              <a:ext uri="{FF2B5EF4-FFF2-40B4-BE49-F238E27FC236}">
                <a16:creationId xmlns:a16="http://schemas.microsoft.com/office/drawing/2014/main" id="{FFD0C6F7-2F2C-D154-68D7-96CCECEF8D80}"/>
              </a:ext>
            </a:extLst>
          </p:cNvPr>
          <p:cNvPicPr>
            <a:picLocks noChangeAspect="1"/>
          </p:cNvPicPr>
          <p:nvPr/>
        </p:nvPicPr>
        <p:blipFill>
          <a:blip r:embed="rId3">
            <a:extLst>
              <a:ext uri="{837473B0-CC2E-450A-ABE3-18F120FF3D39}">
                <a1611:picAttrSrcUrl xmlns:a1611="http://schemas.microsoft.com/office/drawing/2016/11/main" r:id="rId4"/>
              </a:ext>
            </a:extLst>
          </a:blip>
          <a:srcRect l="8455" r="8455"/>
          <a:stretch/>
        </p:blipFill>
        <p:spPr>
          <a:xfrm>
            <a:off x="6513734" y="1790257"/>
            <a:ext cx="3807743" cy="2568228"/>
          </a:xfrm>
          <a:prstGeom prst="roundRect">
            <a:avLst/>
          </a:prstGeom>
        </p:spPr>
      </p:pic>
      <p:sp>
        <p:nvSpPr>
          <p:cNvPr id="9" name="Rounded Rectangle 8">
            <a:extLst>
              <a:ext uri="{FF2B5EF4-FFF2-40B4-BE49-F238E27FC236}">
                <a16:creationId xmlns:a16="http://schemas.microsoft.com/office/drawing/2014/main" id="{2DB0801A-C7B4-8377-6B7D-96335C071627}"/>
              </a:ext>
            </a:extLst>
          </p:cNvPr>
          <p:cNvSpPr/>
          <p:nvPr/>
        </p:nvSpPr>
        <p:spPr>
          <a:xfrm>
            <a:off x="2563179" y="5002246"/>
            <a:ext cx="6905065" cy="1264855"/>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r>
              <a:rPr lang="en-GB" dirty="0">
                <a:solidFill>
                  <a:schemeClr val="tx2"/>
                </a:solidFill>
              </a:rPr>
              <a:t>'Facebook is van plan </a:t>
            </a:r>
            <a:r>
              <a:rPr lang="en-GB" dirty="0" err="1">
                <a:solidFill>
                  <a:schemeClr val="tx2"/>
                </a:solidFill>
              </a:rPr>
              <a:t>minstens</a:t>
            </a:r>
            <a:r>
              <a:rPr lang="en-GB" dirty="0">
                <a:solidFill>
                  <a:schemeClr val="tx2"/>
                </a:solidFill>
              </a:rPr>
              <a:t> $ 10 </a:t>
            </a:r>
            <a:r>
              <a:rPr lang="en-GB" dirty="0" err="1">
                <a:solidFill>
                  <a:schemeClr val="tx2"/>
                </a:solidFill>
              </a:rPr>
              <a:t>miljard</a:t>
            </a:r>
            <a:r>
              <a:rPr lang="en-GB" dirty="0">
                <a:solidFill>
                  <a:schemeClr val="tx2"/>
                </a:solidFill>
              </a:rPr>
              <a:t> </a:t>
            </a:r>
            <a:r>
              <a:rPr lang="en-GB" dirty="0" err="1">
                <a:solidFill>
                  <a:schemeClr val="tx2"/>
                </a:solidFill>
              </a:rPr>
              <a:t>uit</a:t>
            </a:r>
            <a:r>
              <a:rPr lang="en-GB" dirty="0">
                <a:solidFill>
                  <a:schemeClr val="tx2"/>
                </a:solidFill>
              </a:rPr>
              <a:t> </a:t>
            </a:r>
            <a:r>
              <a:rPr lang="en-GB" dirty="0" err="1">
                <a:solidFill>
                  <a:schemeClr val="tx2"/>
                </a:solidFill>
              </a:rPr>
              <a:t>te</a:t>
            </a:r>
            <a:r>
              <a:rPr lang="en-GB" dirty="0">
                <a:solidFill>
                  <a:schemeClr val="tx2"/>
                </a:solidFill>
              </a:rPr>
              <a:t> </a:t>
            </a:r>
            <a:r>
              <a:rPr lang="en-GB" dirty="0" err="1">
                <a:solidFill>
                  <a:schemeClr val="tx2"/>
                </a:solidFill>
              </a:rPr>
              <a:t>geven</a:t>
            </a:r>
            <a:r>
              <a:rPr lang="en-GB" dirty="0">
                <a:solidFill>
                  <a:schemeClr val="tx2"/>
                </a:solidFill>
              </a:rPr>
              <a:t> </a:t>
            </a:r>
            <a:r>
              <a:rPr lang="en-GB" dirty="0" err="1">
                <a:solidFill>
                  <a:schemeClr val="tx2"/>
                </a:solidFill>
              </a:rPr>
              <a:t>aan</a:t>
            </a:r>
            <a:r>
              <a:rPr lang="en-GB" dirty="0">
                <a:solidFill>
                  <a:schemeClr val="tx2"/>
                </a:solidFill>
              </a:rPr>
              <a:t> Facebook Reality Labs, de metaverse-</a:t>
            </a:r>
            <a:r>
              <a:rPr lang="en-GB" dirty="0" err="1">
                <a:solidFill>
                  <a:schemeClr val="tx2"/>
                </a:solidFill>
              </a:rPr>
              <a:t>divisie</a:t>
            </a:r>
            <a:r>
              <a:rPr lang="en-GB" dirty="0">
                <a:solidFill>
                  <a:schemeClr val="tx2"/>
                </a:solidFill>
              </a:rPr>
              <a:t> die </a:t>
            </a:r>
            <a:r>
              <a:rPr lang="en-GB" dirty="0" err="1">
                <a:solidFill>
                  <a:schemeClr val="tx2"/>
                </a:solidFill>
              </a:rPr>
              <a:t>belast</a:t>
            </a:r>
            <a:r>
              <a:rPr lang="en-GB" dirty="0">
                <a:solidFill>
                  <a:schemeClr val="tx2"/>
                </a:solidFill>
              </a:rPr>
              <a:t> is met het </a:t>
            </a:r>
            <a:r>
              <a:rPr lang="en-GB" dirty="0" err="1">
                <a:solidFill>
                  <a:schemeClr val="tx2"/>
                </a:solidFill>
              </a:rPr>
              <a:t>creëren</a:t>
            </a:r>
            <a:r>
              <a:rPr lang="en-GB" dirty="0">
                <a:solidFill>
                  <a:schemeClr val="tx2"/>
                </a:solidFill>
              </a:rPr>
              <a:t> van AR- </a:t>
            </a:r>
            <a:r>
              <a:rPr lang="en-GB" dirty="0" err="1">
                <a:solidFill>
                  <a:schemeClr val="tx2"/>
                </a:solidFill>
              </a:rPr>
              <a:t>en</a:t>
            </a:r>
            <a:r>
              <a:rPr lang="en-GB" dirty="0">
                <a:solidFill>
                  <a:schemeClr val="tx2"/>
                </a:solidFill>
              </a:rPr>
              <a:t> VR-hardware, software </a:t>
            </a:r>
            <a:r>
              <a:rPr lang="en-GB" dirty="0" err="1">
                <a:solidFill>
                  <a:schemeClr val="tx2"/>
                </a:solidFill>
              </a:rPr>
              <a:t>en</a:t>
            </a:r>
            <a:r>
              <a:rPr lang="en-GB" dirty="0">
                <a:solidFill>
                  <a:schemeClr val="tx2"/>
                </a:solidFill>
              </a:rPr>
              <a:t> </a:t>
            </a:r>
            <a:r>
              <a:rPr lang="en-GB" dirty="0" err="1">
                <a:solidFill>
                  <a:schemeClr val="tx2"/>
                </a:solidFill>
              </a:rPr>
              <a:t>inhoud</a:t>
            </a:r>
            <a:r>
              <a:rPr lang="en-GB" dirty="0">
                <a:solidFill>
                  <a:schemeClr val="tx2"/>
                </a:solidFill>
              </a:rPr>
              <a:t>’.
The </a:t>
            </a:r>
            <a:r>
              <a:rPr lang="en-GB" dirty="0" err="1">
                <a:solidFill>
                  <a:schemeClr val="tx2"/>
                </a:solidFill>
              </a:rPr>
              <a:t>Virge</a:t>
            </a:r>
            <a:endParaRPr lang="en-GB" dirty="0">
              <a:solidFill>
                <a:schemeClr val="tx2"/>
              </a:solidFill>
            </a:endParaRPr>
          </a:p>
        </p:txBody>
      </p:sp>
      <p:sp>
        <p:nvSpPr>
          <p:cNvPr id="2" name="Rectangle 1">
            <a:extLst>
              <a:ext uri="{FF2B5EF4-FFF2-40B4-BE49-F238E27FC236}">
                <a16:creationId xmlns:a16="http://schemas.microsoft.com/office/drawing/2014/main" id="{208C5412-89E9-D98B-1F34-6196EF69E6C3}"/>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sp>
        <p:nvSpPr>
          <p:cNvPr id="3" name="Footer Placeholder 4">
            <a:extLst>
              <a:ext uri="{FF2B5EF4-FFF2-40B4-BE49-F238E27FC236}">
                <a16:creationId xmlns:a16="http://schemas.microsoft.com/office/drawing/2014/main" id="{192F5AD1-D1CF-0572-56F8-D2FC3DC4074B}"/>
              </a:ext>
            </a:extLst>
          </p:cNvPr>
          <p:cNvSpPr>
            <a:spLocks noGrp="1"/>
          </p:cNvSpPr>
          <p:nvPr>
            <p:ph type="ftr" sz="quarter" idx="11"/>
          </p:nvPr>
        </p:nvSpPr>
        <p:spPr>
          <a:xfrm>
            <a:off x="836094" y="6311526"/>
            <a:ext cx="4114863" cy="138432"/>
          </a:xfrm>
        </p:spPr>
        <p:txBody>
          <a:bodyPr/>
          <a:lstStyle/>
          <a:p>
            <a:endParaRPr lang="en-US" noProof="0"/>
          </a:p>
        </p:txBody>
      </p:sp>
    </p:spTree>
    <p:extLst>
      <p:ext uri="{BB962C8B-B14F-4D97-AF65-F5344CB8AC3E}">
        <p14:creationId xmlns:p14="http://schemas.microsoft.com/office/powerpoint/2010/main" val="57504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090F5-8B7B-82F7-8FDD-9CD7AC16D1F3}"/>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E54EC787-A1E9-2EE6-185B-1AAE190F13DF}"/>
              </a:ext>
            </a:extLst>
          </p:cNvPr>
          <p:cNvSpPr>
            <a:spLocks noGrp="1"/>
          </p:cNvSpPr>
          <p:nvPr>
            <p:ph type="ftr" sz="quarter" idx="11"/>
          </p:nvPr>
        </p:nvSpPr>
        <p:spPr>
          <a:xfrm>
            <a:off x="836094" y="6380742"/>
            <a:ext cx="1675404" cy="69215"/>
          </a:xfrm>
        </p:spPr>
        <p:txBody>
          <a:bodyPr/>
          <a:lstStyle/>
          <a:p>
            <a:endParaRPr lang="en-US" noProof="0"/>
          </a:p>
        </p:txBody>
      </p:sp>
      <p:sp>
        <p:nvSpPr>
          <p:cNvPr id="6" name="Slide Number Placeholder 5">
            <a:extLst>
              <a:ext uri="{FF2B5EF4-FFF2-40B4-BE49-F238E27FC236}">
                <a16:creationId xmlns:a16="http://schemas.microsoft.com/office/drawing/2014/main" id="{A74714C6-BA9F-A5DC-50F6-316907703999}"/>
              </a:ext>
            </a:extLst>
          </p:cNvPr>
          <p:cNvSpPr>
            <a:spLocks noGrp="1"/>
          </p:cNvSpPr>
          <p:nvPr>
            <p:ph type="sldNum" sz="quarter" idx="12"/>
          </p:nvPr>
        </p:nvSpPr>
        <p:spPr/>
        <p:txBody>
          <a:bodyPr/>
          <a:lstStyle/>
          <a:p>
            <a:endParaRPr lang="en-US" noProof="0"/>
          </a:p>
        </p:txBody>
      </p:sp>
      <p:sp>
        <p:nvSpPr>
          <p:cNvPr id="7" name="Rectangle 6">
            <a:extLst>
              <a:ext uri="{FF2B5EF4-FFF2-40B4-BE49-F238E27FC236}">
                <a16:creationId xmlns:a16="http://schemas.microsoft.com/office/drawing/2014/main" id="{C08BD6EB-3BA7-C284-6C84-A064679A6B36}"/>
              </a:ext>
            </a:extLst>
          </p:cNvPr>
          <p:cNvSpPr/>
          <p:nvPr/>
        </p:nvSpPr>
        <p:spPr>
          <a:xfrm rot="5400000">
            <a:off x="9388630" y="1973628"/>
            <a:ext cx="4673040" cy="7257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dirty="0" err="1"/>
          </a:p>
        </p:txBody>
      </p:sp>
      <p:pic>
        <p:nvPicPr>
          <p:cNvPr id="8" name="Online Media 7" descr="Ray-Ban Stories: the new way to capture, share &amp; listen">
            <a:hlinkClick r:id="" action="ppaction://media"/>
            <a:extLst>
              <a:ext uri="{FF2B5EF4-FFF2-40B4-BE49-F238E27FC236}">
                <a16:creationId xmlns:a16="http://schemas.microsoft.com/office/drawing/2014/main" id="{E1318447-0840-9A92-7347-49FDB8A47EF7}"/>
              </a:ext>
            </a:extLst>
          </p:cNvPr>
          <p:cNvPicPr>
            <a:picLocks noRot="1" noChangeAspect="1"/>
          </p:cNvPicPr>
          <p:nvPr>
            <a:videoFile r:link="rId1"/>
          </p:nvPr>
        </p:nvPicPr>
        <p:blipFill>
          <a:blip r:embed="rId4"/>
          <a:stretch>
            <a:fillRect/>
          </a:stretch>
        </p:blipFill>
        <p:spPr>
          <a:xfrm>
            <a:off x="1924065" y="1290675"/>
            <a:ext cx="7569292" cy="4276650"/>
          </a:xfrm>
          <a:prstGeom prst="rect">
            <a:avLst/>
          </a:prstGeom>
        </p:spPr>
      </p:pic>
    </p:spTree>
    <p:extLst>
      <p:ext uri="{BB962C8B-B14F-4D97-AF65-F5344CB8AC3E}">
        <p14:creationId xmlns:p14="http://schemas.microsoft.com/office/powerpoint/2010/main" val="133422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665DE1-029B-745B-CFF4-CFD5C0582964}"/>
              </a:ext>
            </a:extLst>
          </p:cNvPr>
          <p:cNvSpPr>
            <a:spLocks noGrp="1"/>
          </p:cNvSpPr>
          <p:nvPr>
            <p:ph type="title"/>
          </p:nvPr>
        </p:nvSpPr>
        <p:spPr/>
        <p:txBody>
          <a:bodyPr/>
          <a:lstStyle/>
          <a:p>
            <a:r>
              <a:rPr lang="en-NL" dirty="0"/>
              <a:t>Wat vinden we hiervan?</a:t>
            </a:r>
          </a:p>
        </p:txBody>
      </p:sp>
      <p:sp>
        <p:nvSpPr>
          <p:cNvPr id="4" name="Slide Number Placeholder 3">
            <a:extLst>
              <a:ext uri="{FF2B5EF4-FFF2-40B4-BE49-F238E27FC236}">
                <a16:creationId xmlns:a16="http://schemas.microsoft.com/office/drawing/2014/main" id="{694EDD63-966D-C165-A975-DC290E271F97}"/>
              </a:ext>
            </a:extLst>
          </p:cNvPr>
          <p:cNvSpPr>
            <a:spLocks noGrp="1"/>
          </p:cNvSpPr>
          <p:nvPr>
            <p:ph type="sldNum" sz="quarter" idx="12"/>
          </p:nvPr>
        </p:nvSpPr>
        <p:spPr/>
        <p:txBody>
          <a:bodyPr/>
          <a:lstStyle/>
          <a:p>
            <a:fld id="{A5CF47B3-E365-BF4A-BFB0-958B22104F62}" type="slidenum">
              <a:rPr lang="en-US" noProof="0" smtClean="0"/>
              <a:pPr/>
              <a:t>8</a:t>
            </a:fld>
            <a:endParaRPr lang="en-US" noProof="0"/>
          </a:p>
        </p:txBody>
      </p:sp>
      <p:pic>
        <p:nvPicPr>
          <p:cNvPr id="8" name="Online Media 7" descr="Virtual reality &quot;reunites&quot; mother with dead daughter in South Korean doc">
            <a:hlinkClick r:id="" action="ppaction://media"/>
            <a:extLst>
              <a:ext uri="{FF2B5EF4-FFF2-40B4-BE49-F238E27FC236}">
                <a16:creationId xmlns:a16="http://schemas.microsoft.com/office/drawing/2014/main" id="{FF56B799-2A63-DF42-D04A-7F6E2E3E9586}"/>
              </a:ext>
            </a:extLst>
          </p:cNvPr>
          <p:cNvPicPr>
            <a:picLocks noGrp="1" noRot="1" noChangeAspect="1"/>
          </p:cNvPicPr>
          <p:nvPr>
            <p:ph idx="1"/>
            <a:videoFile r:link="rId1"/>
          </p:nvPr>
        </p:nvPicPr>
        <p:blipFill>
          <a:blip r:embed="rId3"/>
          <a:stretch>
            <a:fillRect/>
          </a:stretch>
        </p:blipFill>
        <p:spPr>
          <a:xfrm>
            <a:off x="1562671" y="1412776"/>
            <a:ext cx="8640960" cy="4882211"/>
          </a:xfrm>
          <a:prstGeom prst="rect">
            <a:avLst/>
          </a:prstGeom>
        </p:spPr>
      </p:pic>
    </p:spTree>
    <p:extLst>
      <p:ext uri="{BB962C8B-B14F-4D97-AF65-F5344CB8AC3E}">
        <p14:creationId xmlns:p14="http://schemas.microsoft.com/office/powerpoint/2010/main" val="285022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B9GCxfYXTwBW3Ks6yVPH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yB9GCxfYXTwBW3Ks6yVPHA"/>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16-9-windows-en-zonder-slidenr.potx" id="{5645C78E-DCC0-4804-BE8B-40C139620344}" vid="{DC053DBD-0566-4219-8108-7D3FAEDF83B1}"/>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8E77E9BB20574C88F1A51905EBD0AF" ma:contentTypeVersion="2" ma:contentTypeDescription="Create a new document." ma:contentTypeScope="" ma:versionID="2fd0fa924a9e82cd60e1feff1e189b11">
  <xsd:schema xmlns:xsd="http://www.w3.org/2001/XMLSchema" xmlns:xs="http://www.w3.org/2001/XMLSchema" xmlns:p="http://schemas.microsoft.com/office/2006/metadata/properties" xmlns:ns2="01a1795b-c314-4f6e-9e61-ae7877c66689" targetNamespace="http://schemas.microsoft.com/office/2006/metadata/properties" ma:root="true" ma:fieldsID="312e5ddb972235c6e69e0cbbfcd395b3" ns2:_="">
    <xsd:import namespace="01a1795b-c314-4f6e-9e61-ae7877c666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a1795b-c314-4f6e-9e61-ae7877c666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2D4775-B13D-4BD4-89B1-2E5B7CFBB179}">
  <ds:schemaRefs>
    <ds:schemaRef ds:uri="http://schemas.microsoft.com/office/2006/metadata/properties"/>
    <ds:schemaRef ds:uri="01a1795b-c314-4f6e-9e61-ae7877c66689"/>
    <ds:schemaRef ds:uri="http://purl.org/dc/elements/1.1/"/>
    <ds:schemaRef ds:uri="http://schemas.microsoft.com/office/infopath/2007/PartnerControls"/>
    <ds:schemaRef ds:uri="http://purl.org/dc/terms/"/>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589FBFB-9829-4960-B574-BA25F32F53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a1795b-c314-4f6e-9e61-ae7877c666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ABCAEF-D5A0-4535-AD83-587F03E189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 template-set Universiteit Leiden</Template>
  <TotalTime>3878</TotalTime>
  <Words>3226</Words>
  <Application>Microsoft Macintosh PowerPoint</Application>
  <PresentationFormat>Custom</PresentationFormat>
  <Paragraphs>214</Paragraphs>
  <Slides>37</Slides>
  <Notes>23</Notes>
  <HiddenSlides>0</HiddenSlides>
  <MMClips>11</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6" baseType="lpstr">
      <vt:lpstr>Verdana</vt:lpstr>
      <vt:lpstr>Arimo</vt:lpstr>
      <vt:lpstr>Roboto</vt:lpstr>
      <vt:lpstr>Georgia</vt:lpstr>
      <vt:lpstr>bernino-regular</vt:lpstr>
      <vt:lpstr>Google Sans</vt:lpstr>
      <vt:lpstr>Minion</vt:lpstr>
      <vt:lpstr>Neue Haas Grotesk Text Pro</vt:lpstr>
      <vt:lpstr>__fkRomanStandard_6bdc6d</vt:lpstr>
      <vt:lpstr>TT Chocolates</vt:lpstr>
      <vt:lpstr>Ara Hamah Alfidaa</vt:lpstr>
      <vt:lpstr>Calibri</vt:lpstr>
      <vt:lpstr>Bierstadt</vt:lpstr>
      <vt:lpstr>TT Chocolates Italics</vt:lpstr>
      <vt:lpstr>Söhne</vt:lpstr>
      <vt:lpstr>Times New Roman</vt:lpstr>
      <vt:lpstr>Arial</vt:lpstr>
      <vt:lpstr>Corporate template-set Universiteit Leiden</vt:lpstr>
      <vt:lpstr>think-cell Slide</vt:lpstr>
      <vt:lpstr>Immersive Journalism</vt:lpstr>
      <vt:lpstr>PowerPoint Presentation</vt:lpstr>
      <vt:lpstr>VR</vt:lpstr>
      <vt:lpstr>AR</vt:lpstr>
      <vt:lpstr>Mixed Reality</vt:lpstr>
      <vt:lpstr>Mixed Reality</vt:lpstr>
      <vt:lpstr>New possibilities</vt:lpstr>
      <vt:lpstr>PowerPoint Presentation</vt:lpstr>
      <vt:lpstr>Wat vinden we hiervan?</vt:lpstr>
      <vt:lpstr>Wat is immersive journalistiek?</vt:lpstr>
      <vt:lpstr>Nieuwe mogelijkheden</vt:lpstr>
      <vt:lpstr>Meer ervaring</vt:lpstr>
      <vt:lpstr>Reconstructies</vt:lpstr>
      <vt:lpstr>Wat voegt dit toe?</vt:lpstr>
      <vt:lpstr>Mogelijke implicaties voor de journalistiek</vt:lpstr>
      <vt:lpstr>Immersive Storytelling</vt:lpstr>
      <vt:lpstr>PowerPoint Presentation</vt:lpstr>
      <vt:lpstr>PowerPoint Presentation</vt:lpstr>
      <vt:lpstr>Heeft VR/AR een toekomst voor journalistiek?</vt:lpstr>
      <vt:lpstr>Media Richness Theorie</vt:lpstr>
      <vt:lpstr>Ethische overwegingen</vt:lpstr>
      <vt:lpstr>Gaat niet altijd goed…</vt:lpstr>
      <vt:lpstr>Ethical Overwegingen</vt:lpstr>
      <vt:lpstr>Zelf aan de slag…</vt:lpstr>
      <vt:lpstr>Wat weten we uit de wetenschap?</vt:lpstr>
      <vt:lpstr>Welke vorm van immersive storytelling (VR, MR, AR) zorgt voor de meest effectieve overdracht van complexe nieuwsverhalen? </vt:lpstr>
      <vt:lpstr>Bronnen</vt:lpstr>
      <vt:lpstr>PowerPoint Presentation</vt:lpstr>
      <vt:lpstr>Bronnen</vt:lpstr>
      <vt:lpstr>Hoe beïnvloedt de mate van beleving in VR, MR en AR de cognitieve belasting en informatieverwerking van gebruikers?</vt:lpstr>
      <vt:lpstr>PowerPoint Presentation</vt:lpstr>
      <vt:lpstr>Literatuur</vt:lpstr>
      <vt:lpstr>Hoe kan het gebruik van Mixed Reality de perceptie van historische en culturele verhalen beïnvloeden?</vt:lpstr>
      <vt:lpstr>Bronnen  How the Medium of the Portrayal of a Historical Event Affects Students' Perception of the Event - Andrew R. Episcopo  The use of mixed reality for cultural and historical education - Irena Peteva, Stoyan Denchev, Ivan Trenchev Mixed reality experiences in museums: Exploring the impact of functional elements of the devices on visitors’ immersive experiences and post-experience behaviours - Trunfio, M., Jung, T., &amp; Campana, 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Journalism</dc:title>
  <dc:creator>Dodds Rojas, T. (Tomás)</dc:creator>
  <cp:lastModifiedBy>Marco van Kerkhoven</cp:lastModifiedBy>
  <cp:revision>7</cp:revision>
  <dcterms:created xsi:type="dcterms:W3CDTF">2024-02-15T09:00:07Z</dcterms:created>
  <dcterms:modified xsi:type="dcterms:W3CDTF">2025-02-21T16:43:15Z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0x010100798E77E9BB20574C88F1A51905EBD0AF</vt:lpwstr>
  </property>
</Properties>
</file>